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7" r:id="rId2"/>
    <p:sldId id="258" r:id="rId3"/>
    <p:sldId id="289" r:id="rId4"/>
    <p:sldId id="286" r:id="rId5"/>
    <p:sldId id="290" r:id="rId6"/>
    <p:sldId id="319" r:id="rId7"/>
    <p:sldId id="325" r:id="rId8"/>
    <p:sldId id="298" r:id="rId9"/>
    <p:sldId id="302" r:id="rId10"/>
    <p:sldId id="294" r:id="rId11"/>
    <p:sldId id="383" r:id="rId12"/>
    <p:sldId id="327" r:id="rId13"/>
    <p:sldId id="330" r:id="rId14"/>
    <p:sldId id="331" r:id="rId15"/>
    <p:sldId id="332" r:id="rId16"/>
    <p:sldId id="334" r:id="rId17"/>
    <p:sldId id="333" r:id="rId18"/>
    <p:sldId id="372" r:id="rId19"/>
    <p:sldId id="373" r:id="rId20"/>
    <p:sldId id="328" r:id="rId21"/>
    <p:sldId id="375" r:id="rId22"/>
    <p:sldId id="320" r:id="rId23"/>
    <p:sldId id="335" r:id="rId24"/>
    <p:sldId id="336" r:id="rId25"/>
    <p:sldId id="377" r:id="rId26"/>
    <p:sldId id="354" r:id="rId27"/>
    <p:sldId id="379" r:id="rId28"/>
    <p:sldId id="357" r:id="rId29"/>
    <p:sldId id="359" r:id="rId30"/>
    <p:sldId id="381" r:id="rId31"/>
    <p:sldId id="362" r:id="rId32"/>
    <p:sldId id="363" r:id="rId33"/>
    <p:sldId id="365" r:id="rId34"/>
    <p:sldId id="384" r:id="rId35"/>
    <p:sldId id="367" r:id="rId36"/>
    <p:sldId id="369" r:id="rId37"/>
    <p:sldId id="3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AEF01E-BC88-464F-BD90-92A8CF22B00F}"/>
              </a:ext>
            </a:extLst>
          </p:cNvPr>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C1F5AAB2-DF9F-4264-AF3A-3D74CE4642C0}"/>
              </a:ext>
            </a:extLst>
          </p:cNvPr>
          <p:cNvSpPr>
            <a:spLocks noGrp="1"/>
          </p:cNvSpPr>
          <p:nvPr>
            <p:ph type="dt" sz="half" idx="10"/>
          </p:nvPr>
        </p:nvSpPr>
        <p:spPr/>
        <p:txBody>
          <a:bodyPr/>
          <a:lstStyle>
            <a:lvl1pPr>
              <a:defRPr/>
            </a:lvl1pPr>
          </a:lstStyle>
          <a:p>
            <a:pPr>
              <a:defRPr/>
            </a:pPr>
            <a:fld id="{1BC4B7CE-2D93-4572-B6E3-0116663BEDFA}" type="datetime1">
              <a:rPr lang="en-GB"/>
              <a:pPr>
                <a:defRPr/>
              </a:pPr>
              <a:t>17/10/2019</a:t>
            </a:fld>
            <a:endParaRPr lang="en-GB"/>
          </a:p>
        </p:txBody>
      </p:sp>
      <p:sp>
        <p:nvSpPr>
          <p:cNvPr id="6" name="Footer Placeholder 4">
            <a:extLst>
              <a:ext uri="{FF2B5EF4-FFF2-40B4-BE49-F238E27FC236}">
                <a16:creationId xmlns:a16="http://schemas.microsoft.com/office/drawing/2014/main" id="{E9D01B93-62CC-4114-87C3-90AC6B0FBA34}"/>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7" name="Slide Number Placeholder 5">
            <a:extLst>
              <a:ext uri="{FF2B5EF4-FFF2-40B4-BE49-F238E27FC236}">
                <a16:creationId xmlns:a16="http://schemas.microsoft.com/office/drawing/2014/main" id="{F83EAF00-3AD2-4DF5-86C9-0C69FD739D87}"/>
              </a:ext>
            </a:extLst>
          </p:cNvPr>
          <p:cNvSpPr>
            <a:spLocks noGrp="1"/>
          </p:cNvSpPr>
          <p:nvPr>
            <p:ph type="sldNum" sz="quarter" idx="12"/>
          </p:nvPr>
        </p:nvSpPr>
        <p:spPr/>
        <p:txBody>
          <a:bodyPr/>
          <a:lstStyle>
            <a:lvl1pPr>
              <a:defRPr/>
            </a:lvl1pPr>
          </a:lstStyle>
          <a:p>
            <a:pPr>
              <a:defRPr/>
            </a:pPr>
            <a:fld id="{0ED79415-BF65-4F86-8813-081EC1B3A442}" type="slidenum">
              <a:rPr lang="en-GB" altLang="en-US"/>
              <a:pPr>
                <a:defRPr/>
              </a:pPr>
              <a:t>‹#›</a:t>
            </a:fld>
            <a:endParaRPr lang="en-GB" altLang="en-US"/>
          </a:p>
        </p:txBody>
      </p:sp>
    </p:spTree>
    <p:extLst>
      <p:ext uri="{BB962C8B-B14F-4D97-AF65-F5344CB8AC3E}">
        <p14:creationId xmlns:p14="http://schemas.microsoft.com/office/powerpoint/2010/main" val="416808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08D60-74E2-454B-9A52-35D171EB90E8}"/>
              </a:ext>
            </a:extLst>
          </p:cNvPr>
          <p:cNvSpPr>
            <a:spLocks noGrp="1"/>
          </p:cNvSpPr>
          <p:nvPr>
            <p:ph type="dt" sz="half" idx="10"/>
          </p:nvPr>
        </p:nvSpPr>
        <p:spPr/>
        <p:txBody>
          <a:bodyPr/>
          <a:lstStyle>
            <a:lvl1pPr>
              <a:defRPr/>
            </a:lvl1pPr>
          </a:lstStyle>
          <a:p>
            <a:pPr>
              <a:defRPr/>
            </a:pPr>
            <a:fld id="{3DADBA4D-CB09-46CC-822F-2E67E11F918B}" type="datetime1">
              <a:rPr lang="en-GB"/>
              <a:pPr>
                <a:defRPr/>
              </a:pPr>
              <a:t>17/10/2019</a:t>
            </a:fld>
            <a:endParaRPr lang="en-GB"/>
          </a:p>
        </p:txBody>
      </p:sp>
      <p:sp>
        <p:nvSpPr>
          <p:cNvPr id="5" name="Footer Placeholder 4">
            <a:extLst>
              <a:ext uri="{FF2B5EF4-FFF2-40B4-BE49-F238E27FC236}">
                <a16:creationId xmlns:a16="http://schemas.microsoft.com/office/drawing/2014/main" id="{FEF2EB54-A56B-4747-B343-C21ACE15C3A9}"/>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6" name="Slide Number Placeholder 5">
            <a:extLst>
              <a:ext uri="{FF2B5EF4-FFF2-40B4-BE49-F238E27FC236}">
                <a16:creationId xmlns:a16="http://schemas.microsoft.com/office/drawing/2014/main" id="{617DB871-65E2-43FD-9546-A61538AD2030}"/>
              </a:ext>
            </a:extLst>
          </p:cNvPr>
          <p:cNvSpPr>
            <a:spLocks noGrp="1"/>
          </p:cNvSpPr>
          <p:nvPr>
            <p:ph type="sldNum" sz="quarter" idx="12"/>
          </p:nvPr>
        </p:nvSpPr>
        <p:spPr/>
        <p:txBody>
          <a:bodyPr/>
          <a:lstStyle>
            <a:lvl1pPr>
              <a:defRPr/>
            </a:lvl1pPr>
          </a:lstStyle>
          <a:p>
            <a:pPr>
              <a:defRPr/>
            </a:pPr>
            <a:fld id="{4D77F519-98FC-443F-93C1-DC0E912E0D0D}" type="slidenum">
              <a:rPr lang="en-GB" altLang="en-US"/>
              <a:pPr>
                <a:defRPr/>
              </a:pPr>
              <a:t>‹#›</a:t>
            </a:fld>
            <a:endParaRPr lang="en-GB" altLang="en-US"/>
          </a:p>
        </p:txBody>
      </p:sp>
    </p:spTree>
    <p:extLst>
      <p:ext uri="{BB962C8B-B14F-4D97-AF65-F5344CB8AC3E}">
        <p14:creationId xmlns:p14="http://schemas.microsoft.com/office/powerpoint/2010/main" val="78220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E2FAE1-850C-4A57-838B-C46DBB22334F}"/>
              </a:ext>
            </a:extLst>
          </p:cNvPr>
          <p:cNvSpPr>
            <a:spLocks noGrp="1"/>
          </p:cNvSpPr>
          <p:nvPr>
            <p:ph type="dt" sz="half" idx="10"/>
          </p:nvPr>
        </p:nvSpPr>
        <p:spPr/>
        <p:txBody>
          <a:bodyPr/>
          <a:lstStyle>
            <a:lvl1pPr>
              <a:defRPr/>
            </a:lvl1pPr>
          </a:lstStyle>
          <a:p>
            <a:pPr>
              <a:defRPr/>
            </a:pPr>
            <a:fld id="{3517CD1A-7E84-4860-953B-38A3576F7EC1}" type="datetime1">
              <a:rPr lang="en-GB"/>
              <a:pPr>
                <a:defRPr/>
              </a:pPr>
              <a:t>17/10/2019</a:t>
            </a:fld>
            <a:endParaRPr lang="en-GB"/>
          </a:p>
        </p:txBody>
      </p:sp>
      <p:sp>
        <p:nvSpPr>
          <p:cNvPr id="5" name="Footer Placeholder 4">
            <a:extLst>
              <a:ext uri="{FF2B5EF4-FFF2-40B4-BE49-F238E27FC236}">
                <a16:creationId xmlns:a16="http://schemas.microsoft.com/office/drawing/2014/main" id="{15729BB9-2B2C-45E3-9433-6FD17D82B3AB}"/>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6" name="Slide Number Placeholder 5">
            <a:extLst>
              <a:ext uri="{FF2B5EF4-FFF2-40B4-BE49-F238E27FC236}">
                <a16:creationId xmlns:a16="http://schemas.microsoft.com/office/drawing/2014/main" id="{CBFD1F07-43CA-4A99-A510-1272001301FC}"/>
              </a:ext>
            </a:extLst>
          </p:cNvPr>
          <p:cNvSpPr>
            <a:spLocks noGrp="1"/>
          </p:cNvSpPr>
          <p:nvPr>
            <p:ph type="sldNum" sz="quarter" idx="12"/>
          </p:nvPr>
        </p:nvSpPr>
        <p:spPr/>
        <p:txBody>
          <a:bodyPr/>
          <a:lstStyle>
            <a:lvl1pPr>
              <a:defRPr/>
            </a:lvl1pPr>
          </a:lstStyle>
          <a:p>
            <a:pPr>
              <a:defRPr/>
            </a:pPr>
            <a:fld id="{C5A49AC2-2732-42A3-B381-0ECCB3F074BD}" type="slidenum">
              <a:rPr lang="en-GB" altLang="en-US"/>
              <a:pPr>
                <a:defRPr/>
              </a:pPr>
              <a:t>‹#›</a:t>
            </a:fld>
            <a:endParaRPr lang="en-GB" altLang="en-US"/>
          </a:p>
        </p:txBody>
      </p:sp>
    </p:spTree>
    <p:extLst>
      <p:ext uri="{BB962C8B-B14F-4D97-AF65-F5344CB8AC3E}">
        <p14:creationId xmlns:p14="http://schemas.microsoft.com/office/powerpoint/2010/main" val="387194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5772E-BB52-47C4-AA4A-8829CB75DB46}"/>
              </a:ext>
            </a:extLst>
          </p:cNvPr>
          <p:cNvSpPr>
            <a:spLocks noGrp="1"/>
          </p:cNvSpPr>
          <p:nvPr>
            <p:ph type="dt" sz="half" idx="10"/>
          </p:nvPr>
        </p:nvSpPr>
        <p:spPr/>
        <p:txBody>
          <a:bodyPr/>
          <a:lstStyle>
            <a:lvl1pPr>
              <a:defRPr/>
            </a:lvl1pPr>
          </a:lstStyle>
          <a:p>
            <a:pPr>
              <a:defRPr/>
            </a:pPr>
            <a:fld id="{418353D7-61BC-4182-A646-09831A6D425A}" type="datetime1">
              <a:rPr lang="en-GB"/>
              <a:pPr>
                <a:defRPr/>
              </a:pPr>
              <a:t>17/10/2019</a:t>
            </a:fld>
            <a:endParaRPr lang="en-GB"/>
          </a:p>
        </p:txBody>
      </p:sp>
      <p:sp>
        <p:nvSpPr>
          <p:cNvPr id="5" name="Footer Placeholder 4">
            <a:extLst>
              <a:ext uri="{FF2B5EF4-FFF2-40B4-BE49-F238E27FC236}">
                <a16:creationId xmlns:a16="http://schemas.microsoft.com/office/drawing/2014/main" id="{2189FFF3-3132-4FBC-9630-66F338165868}"/>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6" name="Slide Number Placeholder 5">
            <a:extLst>
              <a:ext uri="{FF2B5EF4-FFF2-40B4-BE49-F238E27FC236}">
                <a16:creationId xmlns:a16="http://schemas.microsoft.com/office/drawing/2014/main" id="{CF6D667E-55CA-41AA-A8AC-90A4A94A185F}"/>
              </a:ext>
            </a:extLst>
          </p:cNvPr>
          <p:cNvSpPr>
            <a:spLocks noGrp="1"/>
          </p:cNvSpPr>
          <p:nvPr>
            <p:ph type="sldNum" sz="quarter" idx="12"/>
          </p:nvPr>
        </p:nvSpPr>
        <p:spPr/>
        <p:txBody>
          <a:bodyPr/>
          <a:lstStyle>
            <a:lvl1pPr>
              <a:defRPr/>
            </a:lvl1pPr>
          </a:lstStyle>
          <a:p>
            <a:pPr>
              <a:defRPr/>
            </a:pPr>
            <a:fld id="{F126C72E-37D2-42C7-893A-6E1032AB66F3}" type="slidenum">
              <a:rPr lang="en-GB" altLang="en-US"/>
              <a:pPr>
                <a:defRPr/>
              </a:pPr>
              <a:t>‹#›</a:t>
            </a:fld>
            <a:endParaRPr lang="en-GB" altLang="en-US"/>
          </a:p>
        </p:txBody>
      </p:sp>
    </p:spTree>
    <p:extLst>
      <p:ext uri="{BB962C8B-B14F-4D97-AF65-F5344CB8AC3E}">
        <p14:creationId xmlns:p14="http://schemas.microsoft.com/office/powerpoint/2010/main" val="252031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80DDBE6-2678-46FA-9BA6-55F8DF85F0CC}"/>
              </a:ext>
            </a:extLst>
          </p:cNvPr>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FC0ADCC-FBA8-4710-9442-32347E2C1F8E}"/>
              </a:ext>
            </a:extLst>
          </p:cNvPr>
          <p:cNvSpPr>
            <a:spLocks noGrp="1"/>
          </p:cNvSpPr>
          <p:nvPr>
            <p:ph type="dt" sz="half" idx="10"/>
          </p:nvPr>
        </p:nvSpPr>
        <p:spPr/>
        <p:txBody>
          <a:bodyPr/>
          <a:lstStyle>
            <a:lvl1pPr>
              <a:defRPr/>
            </a:lvl1pPr>
          </a:lstStyle>
          <a:p>
            <a:pPr>
              <a:defRPr/>
            </a:pPr>
            <a:fld id="{F60AAD9A-B62E-423C-8A33-326CA8D5BE0D}" type="datetime1">
              <a:rPr lang="en-GB"/>
              <a:pPr>
                <a:defRPr/>
              </a:pPr>
              <a:t>17/10/2019</a:t>
            </a:fld>
            <a:endParaRPr lang="en-GB"/>
          </a:p>
        </p:txBody>
      </p:sp>
      <p:sp>
        <p:nvSpPr>
          <p:cNvPr id="6" name="Footer Placeholder 4">
            <a:extLst>
              <a:ext uri="{FF2B5EF4-FFF2-40B4-BE49-F238E27FC236}">
                <a16:creationId xmlns:a16="http://schemas.microsoft.com/office/drawing/2014/main" id="{8C37C6E0-1BE3-4153-AC5D-8461C6003222}"/>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7" name="Slide Number Placeholder 5">
            <a:extLst>
              <a:ext uri="{FF2B5EF4-FFF2-40B4-BE49-F238E27FC236}">
                <a16:creationId xmlns:a16="http://schemas.microsoft.com/office/drawing/2014/main" id="{0DBE04BC-39ED-45AE-BD60-AD919F6012CF}"/>
              </a:ext>
            </a:extLst>
          </p:cNvPr>
          <p:cNvSpPr>
            <a:spLocks noGrp="1"/>
          </p:cNvSpPr>
          <p:nvPr>
            <p:ph type="sldNum" sz="quarter" idx="12"/>
          </p:nvPr>
        </p:nvSpPr>
        <p:spPr/>
        <p:txBody>
          <a:bodyPr/>
          <a:lstStyle>
            <a:lvl1pPr>
              <a:defRPr/>
            </a:lvl1pPr>
          </a:lstStyle>
          <a:p>
            <a:pPr>
              <a:defRPr/>
            </a:pPr>
            <a:fld id="{DFF73160-FA5C-4E31-AF78-92C0C8F5B00E}" type="slidenum">
              <a:rPr lang="en-GB" altLang="en-US"/>
              <a:pPr>
                <a:defRPr/>
              </a:pPr>
              <a:t>‹#›</a:t>
            </a:fld>
            <a:endParaRPr lang="en-GB" altLang="en-US"/>
          </a:p>
        </p:txBody>
      </p:sp>
    </p:spTree>
    <p:extLst>
      <p:ext uri="{BB962C8B-B14F-4D97-AF65-F5344CB8AC3E}">
        <p14:creationId xmlns:p14="http://schemas.microsoft.com/office/powerpoint/2010/main" val="41583242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7714E46-CF20-4095-B633-07069432B639}"/>
              </a:ext>
            </a:extLst>
          </p:cNvPr>
          <p:cNvSpPr>
            <a:spLocks noGrp="1"/>
          </p:cNvSpPr>
          <p:nvPr>
            <p:ph type="dt" sz="half" idx="10"/>
          </p:nvPr>
        </p:nvSpPr>
        <p:spPr/>
        <p:txBody>
          <a:bodyPr/>
          <a:lstStyle>
            <a:lvl1pPr>
              <a:defRPr/>
            </a:lvl1pPr>
          </a:lstStyle>
          <a:p>
            <a:pPr>
              <a:defRPr/>
            </a:pPr>
            <a:fld id="{591AC4E1-6C14-482D-9FE1-F5BE64E45E49}" type="datetime1">
              <a:rPr lang="en-GB"/>
              <a:pPr>
                <a:defRPr/>
              </a:pPr>
              <a:t>17/10/2019</a:t>
            </a:fld>
            <a:endParaRPr lang="en-GB"/>
          </a:p>
        </p:txBody>
      </p:sp>
      <p:sp>
        <p:nvSpPr>
          <p:cNvPr id="6" name="Footer Placeholder 4">
            <a:extLst>
              <a:ext uri="{FF2B5EF4-FFF2-40B4-BE49-F238E27FC236}">
                <a16:creationId xmlns:a16="http://schemas.microsoft.com/office/drawing/2014/main" id="{B5E01217-F359-465C-A526-EBB2FCA2ED33}"/>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7" name="Slide Number Placeholder 5">
            <a:extLst>
              <a:ext uri="{FF2B5EF4-FFF2-40B4-BE49-F238E27FC236}">
                <a16:creationId xmlns:a16="http://schemas.microsoft.com/office/drawing/2014/main" id="{F38C292E-D779-4331-9203-FD01CB7662F1}"/>
              </a:ext>
            </a:extLst>
          </p:cNvPr>
          <p:cNvSpPr>
            <a:spLocks noGrp="1"/>
          </p:cNvSpPr>
          <p:nvPr>
            <p:ph type="sldNum" sz="quarter" idx="12"/>
          </p:nvPr>
        </p:nvSpPr>
        <p:spPr/>
        <p:txBody>
          <a:bodyPr/>
          <a:lstStyle>
            <a:lvl1pPr>
              <a:defRPr/>
            </a:lvl1pPr>
          </a:lstStyle>
          <a:p>
            <a:pPr>
              <a:defRPr/>
            </a:pPr>
            <a:fld id="{F6665C68-B1BD-49D9-A4E3-171666094381}" type="slidenum">
              <a:rPr lang="en-GB" altLang="en-US"/>
              <a:pPr>
                <a:defRPr/>
              </a:pPr>
              <a:t>‹#›</a:t>
            </a:fld>
            <a:endParaRPr lang="en-GB" altLang="en-US"/>
          </a:p>
        </p:txBody>
      </p:sp>
    </p:spTree>
    <p:extLst>
      <p:ext uri="{BB962C8B-B14F-4D97-AF65-F5344CB8AC3E}">
        <p14:creationId xmlns:p14="http://schemas.microsoft.com/office/powerpoint/2010/main" val="329980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B60B55B-460B-46D9-83F3-D3FDD2A8A09A}"/>
              </a:ext>
            </a:extLst>
          </p:cNvPr>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D583AC24-7245-4F45-9B5D-C63C9ADB07EA}"/>
              </a:ext>
            </a:extLst>
          </p:cNvPr>
          <p:cNvSpPr>
            <a:spLocks noGrp="1"/>
          </p:cNvSpPr>
          <p:nvPr>
            <p:ph type="dt" sz="half" idx="10"/>
          </p:nvPr>
        </p:nvSpPr>
        <p:spPr/>
        <p:txBody>
          <a:bodyPr/>
          <a:lstStyle>
            <a:lvl1pPr>
              <a:defRPr/>
            </a:lvl1pPr>
          </a:lstStyle>
          <a:p>
            <a:pPr>
              <a:defRPr/>
            </a:pPr>
            <a:fld id="{1A433581-23B9-4A86-BFC9-F155235C06FC}" type="datetime1">
              <a:rPr lang="en-GB"/>
              <a:pPr>
                <a:defRPr/>
              </a:pPr>
              <a:t>17/10/2019</a:t>
            </a:fld>
            <a:endParaRPr lang="en-GB"/>
          </a:p>
        </p:txBody>
      </p:sp>
      <p:sp>
        <p:nvSpPr>
          <p:cNvPr id="9" name="Footer Placeholder 7">
            <a:extLst>
              <a:ext uri="{FF2B5EF4-FFF2-40B4-BE49-F238E27FC236}">
                <a16:creationId xmlns:a16="http://schemas.microsoft.com/office/drawing/2014/main" id="{58DE81B9-F18B-43E8-A38E-4B2714409457}"/>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10" name="Slide Number Placeholder 8">
            <a:extLst>
              <a:ext uri="{FF2B5EF4-FFF2-40B4-BE49-F238E27FC236}">
                <a16:creationId xmlns:a16="http://schemas.microsoft.com/office/drawing/2014/main" id="{4B1740F1-3ABF-4653-A88D-B9D3D702C535}"/>
              </a:ext>
            </a:extLst>
          </p:cNvPr>
          <p:cNvSpPr>
            <a:spLocks noGrp="1"/>
          </p:cNvSpPr>
          <p:nvPr>
            <p:ph type="sldNum" sz="quarter" idx="12"/>
          </p:nvPr>
        </p:nvSpPr>
        <p:spPr/>
        <p:txBody>
          <a:bodyPr/>
          <a:lstStyle>
            <a:lvl1pPr>
              <a:defRPr/>
            </a:lvl1pPr>
          </a:lstStyle>
          <a:p>
            <a:pPr>
              <a:defRPr/>
            </a:pPr>
            <a:fld id="{B027048D-452B-4278-8C79-45D166B35254}" type="slidenum">
              <a:rPr lang="en-GB" altLang="en-US"/>
              <a:pPr>
                <a:defRPr/>
              </a:pPr>
              <a:t>‹#›</a:t>
            </a:fld>
            <a:endParaRPr lang="en-GB" altLang="en-US"/>
          </a:p>
        </p:txBody>
      </p:sp>
    </p:spTree>
    <p:extLst>
      <p:ext uri="{BB962C8B-B14F-4D97-AF65-F5344CB8AC3E}">
        <p14:creationId xmlns:p14="http://schemas.microsoft.com/office/powerpoint/2010/main" val="320436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69AAC16-6F59-4736-8E34-0F4C32B4948E}"/>
              </a:ext>
            </a:extLst>
          </p:cNvPr>
          <p:cNvSpPr>
            <a:spLocks noGrp="1"/>
          </p:cNvSpPr>
          <p:nvPr>
            <p:ph type="dt" sz="half" idx="10"/>
          </p:nvPr>
        </p:nvSpPr>
        <p:spPr/>
        <p:txBody>
          <a:bodyPr/>
          <a:lstStyle>
            <a:lvl1pPr>
              <a:defRPr/>
            </a:lvl1pPr>
          </a:lstStyle>
          <a:p>
            <a:pPr>
              <a:defRPr/>
            </a:pPr>
            <a:fld id="{73209E3B-EEF0-4710-9668-B59BD92E6853}" type="datetime1">
              <a:rPr lang="en-GB"/>
              <a:pPr>
                <a:defRPr/>
              </a:pPr>
              <a:t>17/10/2019</a:t>
            </a:fld>
            <a:endParaRPr lang="en-GB"/>
          </a:p>
        </p:txBody>
      </p:sp>
      <p:sp>
        <p:nvSpPr>
          <p:cNvPr id="4" name="Footer Placeholder 4">
            <a:extLst>
              <a:ext uri="{FF2B5EF4-FFF2-40B4-BE49-F238E27FC236}">
                <a16:creationId xmlns:a16="http://schemas.microsoft.com/office/drawing/2014/main" id="{6E461304-5E2D-4A91-A88D-2EBD30A17DF2}"/>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5" name="Slide Number Placeholder 5">
            <a:extLst>
              <a:ext uri="{FF2B5EF4-FFF2-40B4-BE49-F238E27FC236}">
                <a16:creationId xmlns:a16="http://schemas.microsoft.com/office/drawing/2014/main" id="{8BFB0F56-25C5-49D6-BE4B-86A6005793BC}"/>
              </a:ext>
            </a:extLst>
          </p:cNvPr>
          <p:cNvSpPr>
            <a:spLocks noGrp="1"/>
          </p:cNvSpPr>
          <p:nvPr>
            <p:ph type="sldNum" sz="quarter" idx="12"/>
          </p:nvPr>
        </p:nvSpPr>
        <p:spPr/>
        <p:txBody>
          <a:bodyPr/>
          <a:lstStyle>
            <a:lvl1pPr>
              <a:defRPr/>
            </a:lvl1pPr>
          </a:lstStyle>
          <a:p>
            <a:pPr>
              <a:defRPr/>
            </a:pPr>
            <a:fld id="{A39CB42B-0872-4AB6-83E5-3FB25D0C2F22}" type="slidenum">
              <a:rPr lang="en-GB" altLang="en-US"/>
              <a:pPr>
                <a:defRPr/>
              </a:pPr>
              <a:t>‹#›</a:t>
            </a:fld>
            <a:endParaRPr lang="en-GB" altLang="en-US"/>
          </a:p>
        </p:txBody>
      </p:sp>
    </p:spTree>
    <p:extLst>
      <p:ext uri="{BB962C8B-B14F-4D97-AF65-F5344CB8AC3E}">
        <p14:creationId xmlns:p14="http://schemas.microsoft.com/office/powerpoint/2010/main" val="399695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927694-4D07-4648-95B9-33E3DEDA339F}"/>
              </a:ext>
            </a:extLst>
          </p:cNvPr>
          <p:cNvSpPr>
            <a:spLocks noGrp="1"/>
          </p:cNvSpPr>
          <p:nvPr>
            <p:ph type="dt" sz="half" idx="10"/>
          </p:nvPr>
        </p:nvSpPr>
        <p:spPr/>
        <p:txBody>
          <a:bodyPr/>
          <a:lstStyle>
            <a:lvl1pPr>
              <a:defRPr/>
            </a:lvl1pPr>
          </a:lstStyle>
          <a:p>
            <a:pPr>
              <a:defRPr/>
            </a:pPr>
            <a:fld id="{5A35E9B9-3A11-4312-80F2-56428564FAE8}" type="datetime1">
              <a:rPr lang="en-GB"/>
              <a:pPr>
                <a:defRPr/>
              </a:pPr>
              <a:t>17/10/2019</a:t>
            </a:fld>
            <a:endParaRPr lang="en-GB"/>
          </a:p>
        </p:txBody>
      </p:sp>
      <p:sp>
        <p:nvSpPr>
          <p:cNvPr id="3" name="Footer Placeholder 4">
            <a:extLst>
              <a:ext uri="{FF2B5EF4-FFF2-40B4-BE49-F238E27FC236}">
                <a16:creationId xmlns:a16="http://schemas.microsoft.com/office/drawing/2014/main" id="{E5439202-3443-4779-9CC3-BB2E84FC4DBE}"/>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4" name="Slide Number Placeholder 5">
            <a:extLst>
              <a:ext uri="{FF2B5EF4-FFF2-40B4-BE49-F238E27FC236}">
                <a16:creationId xmlns:a16="http://schemas.microsoft.com/office/drawing/2014/main" id="{48CD2C26-FEF9-4DEF-8C3B-BD146D812A87}"/>
              </a:ext>
            </a:extLst>
          </p:cNvPr>
          <p:cNvSpPr>
            <a:spLocks noGrp="1"/>
          </p:cNvSpPr>
          <p:nvPr>
            <p:ph type="sldNum" sz="quarter" idx="12"/>
          </p:nvPr>
        </p:nvSpPr>
        <p:spPr/>
        <p:txBody>
          <a:bodyPr/>
          <a:lstStyle>
            <a:lvl1pPr>
              <a:defRPr/>
            </a:lvl1pPr>
          </a:lstStyle>
          <a:p>
            <a:pPr>
              <a:defRPr/>
            </a:pPr>
            <a:fld id="{26BDFF3B-DF19-49B1-9163-18517410A24F}" type="slidenum">
              <a:rPr lang="en-GB" altLang="en-US"/>
              <a:pPr>
                <a:defRPr/>
              </a:pPr>
              <a:t>‹#›</a:t>
            </a:fld>
            <a:endParaRPr lang="en-GB" altLang="en-US"/>
          </a:p>
        </p:txBody>
      </p:sp>
    </p:spTree>
    <p:extLst>
      <p:ext uri="{BB962C8B-B14F-4D97-AF65-F5344CB8AC3E}">
        <p14:creationId xmlns:p14="http://schemas.microsoft.com/office/powerpoint/2010/main" val="142104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701C11C-D086-4471-9E96-9C560A52B7A2}"/>
              </a:ext>
            </a:extLst>
          </p:cNvPr>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BAB08CDE-0F11-477A-8BA5-C27B2E1069B9}"/>
              </a:ext>
            </a:extLst>
          </p:cNvPr>
          <p:cNvSpPr>
            <a:spLocks noGrp="1"/>
          </p:cNvSpPr>
          <p:nvPr>
            <p:ph type="dt" sz="half" idx="10"/>
          </p:nvPr>
        </p:nvSpPr>
        <p:spPr/>
        <p:txBody>
          <a:bodyPr/>
          <a:lstStyle>
            <a:lvl1pPr>
              <a:defRPr/>
            </a:lvl1pPr>
          </a:lstStyle>
          <a:p>
            <a:pPr>
              <a:defRPr/>
            </a:pPr>
            <a:fld id="{754C6087-A2D2-422E-83CC-834627DA868E}" type="datetime1">
              <a:rPr lang="en-GB"/>
              <a:pPr>
                <a:defRPr/>
              </a:pPr>
              <a:t>17/10/2019</a:t>
            </a:fld>
            <a:endParaRPr lang="en-GB"/>
          </a:p>
        </p:txBody>
      </p:sp>
      <p:sp>
        <p:nvSpPr>
          <p:cNvPr id="7" name="Footer Placeholder 5">
            <a:extLst>
              <a:ext uri="{FF2B5EF4-FFF2-40B4-BE49-F238E27FC236}">
                <a16:creationId xmlns:a16="http://schemas.microsoft.com/office/drawing/2014/main" id="{F813CF77-AAB8-47BC-962C-B6FD3250DF2D}"/>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8" name="Slide Number Placeholder 6">
            <a:extLst>
              <a:ext uri="{FF2B5EF4-FFF2-40B4-BE49-F238E27FC236}">
                <a16:creationId xmlns:a16="http://schemas.microsoft.com/office/drawing/2014/main" id="{91AB387D-840A-4534-8A67-36B47BAC528E}"/>
              </a:ext>
            </a:extLst>
          </p:cNvPr>
          <p:cNvSpPr>
            <a:spLocks noGrp="1"/>
          </p:cNvSpPr>
          <p:nvPr>
            <p:ph type="sldNum" sz="quarter" idx="12"/>
          </p:nvPr>
        </p:nvSpPr>
        <p:spPr/>
        <p:txBody>
          <a:bodyPr/>
          <a:lstStyle>
            <a:lvl1pPr>
              <a:defRPr/>
            </a:lvl1pPr>
          </a:lstStyle>
          <a:p>
            <a:pPr>
              <a:defRPr/>
            </a:pPr>
            <a:fld id="{285CD655-4BAD-4FC4-AEF0-52806D038DDF}" type="slidenum">
              <a:rPr lang="en-GB" altLang="en-US"/>
              <a:pPr>
                <a:defRPr/>
              </a:pPr>
              <a:t>‹#›</a:t>
            </a:fld>
            <a:endParaRPr lang="en-GB" altLang="en-US"/>
          </a:p>
        </p:txBody>
      </p:sp>
    </p:spTree>
    <p:extLst>
      <p:ext uri="{BB962C8B-B14F-4D97-AF65-F5344CB8AC3E}">
        <p14:creationId xmlns:p14="http://schemas.microsoft.com/office/powerpoint/2010/main" val="398463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F6BE81B-409A-4AC1-B08E-90FD50A835BD}"/>
              </a:ext>
            </a:extLst>
          </p:cNvPr>
          <p:cNvSpPr>
            <a:spLocks noGrp="1"/>
          </p:cNvSpPr>
          <p:nvPr>
            <p:ph type="dt" sz="half" idx="10"/>
          </p:nvPr>
        </p:nvSpPr>
        <p:spPr/>
        <p:txBody>
          <a:bodyPr/>
          <a:lstStyle>
            <a:lvl1pPr>
              <a:defRPr/>
            </a:lvl1pPr>
          </a:lstStyle>
          <a:p>
            <a:pPr>
              <a:defRPr/>
            </a:pPr>
            <a:fld id="{4C00FC49-F718-4867-A2C0-57BBA8A0D809}" type="datetime1">
              <a:rPr lang="en-GB"/>
              <a:pPr>
                <a:defRPr/>
              </a:pPr>
              <a:t>17/10/2019</a:t>
            </a:fld>
            <a:endParaRPr lang="en-GB"/>
          </a:p>
        </p:txBody>
      </p:sp>
      <p:sp>
        <p:nvSpPr>
          <p:cNvPr id="6" name="Footer Placeholder 4">
            <a:extLst>
              <a:ext uri="{FF2B5EF4-FFF2-40B4-BE49-F238E27FC236}">
                <a16:creationId xmlns:a16="http://schemas.microsoft.com/office/drawing/2014/main" id="{234B5321-7674-40DC-A103-FDB0428CF418}"/>
              </a:ext>
            </a:extLst>
          </p:cNvPr>
          <p:cNvSpPr>
            <a:spLocks noGrp="1"/>
          </p:cNvSpPr>
          <p:nvPr>
            <p:ph type="ftr" sz="quarter" idx="11"/>
          </p:nvPr>
        </p:nvSpPr>
        <p:spPr/>
        <p:txBody>
          <a:bodyPr/>
          <a:lstStyle>
            <a:lvl1pPr>
              <a:defRPr/>
            </a:lvl1pPr>
          </a:lstStyle>
          <a:p>
            <a:pPr>
              <a:defRPr/>
            </a:pPr>
            <a:r>
              <a:rPr lang="en-GB"/>
              <a:t>LG3204 Corpus Linguistics 07-08</a:t>
            </a:r>
          </a:p>
        </p:txBody>
      </p:sp>
      <p:sp>
        <p:nvSpPr>
          <p:cNvPr id="7" name="Slide Number Placeholder 5">
            <a:extLst>
              <a:ext uri="{FF2B5EF4-FFF2-40B4-BE49-F238E27FC236}">
                <a16:creationId xmlns:a16="http://schemas.microsoft.com/office/drawing/2014/main" id="{4B2689F4-2AC4-4C54-809E-4EE40FF79440}"/>
              </a:ext>
            </a:extLst>
          </p:cNvPr>
          <p:cNvSpPr>
            <a:spLocks noGrp="1"/>
          </p:cNvSpPr>
          <p:nvPr>
            <p:ph type="sldNum" sz="quarter" idx="12"/>
          </p:nvPr>
        </p:nvSpPr>
        <p:spPr/>
        <p:txBody>
          <a:bodyPr/>
          <a:lstStyle>
            <a:lvl1pPr>
              <a:defRPr/>
            </a:lvl1pPr>
          </a:lstStyle>
          <a:p>
            <a:pPr>
              <a:defRPr/>
            </a:pPr>
            <a:fld id="{AA418C82-AECC-4A8A-AC51-53EFA0352001}" type="slidenum">
              <a:rPr lang="en-GB" altLang="en-US"/>
              <a:pPr>
                <a:defRPr/>
              </a:pPr>
              <a:t>‹#›</a:t>
            </a:fld>
            <a:endParaRPr lang="en-GB" altLang="en-US"/>
          </a:p>
        </p:txBody>
      </p:sp>
    </p:spTree>
    <p:extLst>
      <p:ext uri="{BB962C8B-B14F-4D97-AF65-F5344CB8AC3E}">
        <p14:creationId xmlns:p14="http://schemas.microsoft.com/office/powerpoint/2010/main" val="77025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75655F-DEBB-4C7A-85D4-C816F6F2574E}"/>
              </a:ext>
            </a:extLst>
          </p:cNvPr>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2" name="Title Placeholder 1">
            <a:extLst>
              <a:ext uri="{FF2B5EF4-FFF2-40B4-BE49-F238E27FC236}">
                <a16:creationId xmlns:a16="http://schemas.microsoft.com/office/drawing/2014/main" id="{A862EBED-F3A0-4F60-86E6-CE7D891D1E55}"/>
              </a:ext>
            </a:extLst>
          </p:cNvPr>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D9000578-FEE1-4F35-9C8C-59474F976023}"/>
              </a:ext>
            </a:extLst>
          </p:cNvPr>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7052E7D4-310E-47AB-BD1B-9ADBFDDC68CF}"/>
              </a:ext>
            </a:extLst>
          </p:cNvPr>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4" name="Date Placeholder 3">
            <a:extLst>
              <a:ext uri="{FF2B5EF4-FFF2-40B4-BE49-F238E27FC236}">
                <a16:creationId xmlns:a16="http://schemas.microsoft.com/office/drawing/2014/main" id="{B28A0EF9-A392-4D4F-AC0F-E8E20F2CEF0B}"/>
              </a:ext>
            </a:extLst>
          </p:cNvPr>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eaLnBrk="1" hangingPunct="1">
              <a:defRPr sz="1200">
                <a:solidFill>
                  <a:srgbClr val="FFFFFF"/>
                </a:solidFill>
                <a:latin typeface="Arial" charset="0"/>
              </a:defRPr>
            </a:lvl1pPr>
          </a:lstStyle>
          <a:p>
            <a:pPr>
              <a:defRPr/>
            </a:pPr>
            <a:fld id="{70F000D9-8C80-4874-BD4B-1BFA7CEEC659}" type="datetime1">
              <a:rPr lang="en-GB"/>
              <a:pPr>
                <a:defRPr/>
              </a:pPr>
              <a:t>17/10/2019</a:t>
            </a:fld>
            <a:endParaRPr lang="en-GB"/>
          </a:p>
        </p:txBody>
      </p:sp>
      <p:sp>
        <p:nvSpPr>
          <p:cNvPr id="5" name="Footer Placeholder 4">
            <a:extLst>
              <a:ext uri="{FF2B5EF4-FFF2-40B4-BE49-F238E27FC236}">
                <a16:creationId xmlns:a16="http://schemas.microsoft.com/office/drawing/2014/main" id="{CC0E8590-1BD9-4010-84BE-03817B0E7511}"/>
              </a:ext>
            </a:extLst>
          </p:cNvPr>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ctr" eaLnBrk="1" hangingPunct="1">
              <a:defRPr sz="1200">
                <a:solidFill>
                  <a:srgbClr val="FFFFFF"/>
                </a:solidFill>
                <a:latin typeface="Arial" charset="0"/>
              </a:defRPr>
            </a:lvl1pPr>
          </a:lstStyle>
          <a:p>
            <a:pPr>
              <a:defRPr/>
            </a:pPr>
            <a:r>
              <a:rPr lang="en-GB"/>
              <a:t>LG3204 Corpus Linguistics 07-08</a:t>
            </a:r>
          </a:p>
        </p:txBody>
      </p:sp>
      <p:sp>
        <p:nvSpPr>
          <p:cNvPr id="6" name="Slide Number Placeholder 5">
            <a:extLst>
              <a:ext uri="{FF2B5EF4-FFF2-40B4-BE49-F238E27FC236}">
                <a16:creationId xmlns:a16="http://schemas.microsoft.com/office/drawing/2014/main" id="{81B92CF7-7FFD-4FD6-BB2B-94E6A18678CD}"/>
              </a:ext>
            </a:extLst>
          </p:cNvPr>
          <p:cNvSpPr>
            <a:spLocks noGrp="1"/>
          </p:cNvSpPr>
          <p:nvPr>
            <p:ph type="sldNum" sz="quarter" idx="4"/>
          </p:nvPr>
        </p:nvSpPr>
        <p:spPr>
          <a:xfrm>
            <a:off x="10160000" y="19051"/>
            <a:ext cx="14224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6EF935D4-9528-4A23-B988-1E8DB0488E32}" type="slidenum">
              <a:rPr lang="en-GB" altLang="en-US"/>
              <a:pPr>
                <a:defRPr/>
              </a:pPr>
              <a:t>‹#›</a:t>
            </a:fld>
            <a:endParaRPr lang="en-GB" altLang="en-US"/>
          </a:p>
        </p:txBody>
      </p:sp>
    </p:spTree>
    <p:extLst>
      <p:ext uri="{BB962C8B-B14F-4D97-AF65-F5344CB8AC3E}">
        <p14:creationId xmlns:p14="http://schemas.microsoft.com/office/powerpoint/2010/main" val="1778291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larry.solan@brooklaw.edu" TargetMode="External"/><Relationship Id="rId2" Type="http://schemas.openxmlformats.org/officeDocument/2006/relationships/hyperlink" Target="mailto:Tammy.A.Gales@Hofstra.edu"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9068-BC61-4F3A-BA51-163FF4119309}"/>
              </a:ext>
            </a:extLst>
          </p:cNvPr>
          <p:cNvSpPr>
            <a:spLocks noGrp="1"/>
          </p:cNvSpPr>
          <p:nvPr>
            <p:ph type="ctrTitle"/>
          </p:nvPr>
        </p:nvSpPr>
        <p:spPr/>
        <p:txBody>
          <a:bodyPr/>
          <a:lstStyle/>
          <a:p>
            <a:pPr algn="ctr"/>
            <a:r>
              <a:rPr lang="en-US" sz="4800" dirty="0"/>
              <a:t>Revisiting a classic problem  in statutory interpretation: </a:t>
            </a:r>
            <a:br>
              <a:rPr lang="en-US" sz="4800" dirty="0"/>
            </a:br>
            <a:r>
              <a:rPr lang="en-US" sz="4800" dirty="0"/>
              <a:t>Is a minister a laborer?</a:t>
            </a:r>
          </a:p>
        </p:txBody>
      </p:sp>
      <p:sp>
        <p:nvSpPr>
          <p:cNvPr id="3" name="Subtitle 2">
            <a:extLst>
              <a:ext uri="{FF2B5EF4-FFF2-40B4-BE49-F238E27FC236}">
                <a16:creationId xmlns:a16="http://schemas.microsoft.com/office/drawing/2014/main" id="{CFB8FDD7-A609-4984-8FEE-0B526EFA6BD1}"/>
              </a:ext>
            </a:extLst>
          </p:cNvPr>
          <p:cNvSpPr>
            <a:spLocks noGrp="1"/>
          </p:cNvSpPr>
          <p:nvPr>
            <p:ph type="subTitle" idx="1"/>
          </p:nvPr>
        </p:nvSpPr>
        <p:spPr>
          <a:xfrm>
            <a:off x="914399" y="3505200"/>
            <a:ext cx="10559143" cy="1725386"/>
          </a:xfrm>
        </p:spPr>
        <p:txBody>
          <a:bodyPr/>
          <a:lstStyle/>
          <a:p>
            <a:pPr algn="ctr"/>
            <a:r>
              <a:rPr lang="en-US" dirty="0"/>
              <a:t>Tammy Gales, Department of Linguistics, Hofstra University</a:t>
            </a:r>
          </a:p>
          <a:p>
            <a:pPr algn="ctr"/>
            <a:r>
              <a:rPr lang="en-US" dirty="0"/>
              <a:t>Lawrence Solan, Brooklyn Law School</a:t>
            </a:r>
          </a:p>
          <a:p>
            <a:pPr algn="ctr"/>
            <a:endParaRPr lang="en-US" dirty="0"/>
          </a:p>
          <a:p>
            <a:pPr algn="ctr"/>
            <a:r>
              <a:rPr lang="en-US" dirty="0"/>
              <a:t>Georgia State University</a:t>
            </a:r>
          </a:p>
          <a:p>
            <a:pPr algn="ctr"/>
            <a:r>
              <a:rPr lang="en-US" dirty="0"/>
              <a:t>October 18, 2019 </a:t>
            </a:r>
          </a:p>
        </p:txBody>
      </p:sp>
    </p:spTree>
    <p:extLst>
      <p:ext uri="{BB962C8B-B14F-4D97-AF65-F5344CB8AC3E}">
        <p14:creationId xmlns:p14="http://schemas.microsoft.com/office/powerpoint/2010/main" val="220956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187B-0151-489E-8C61-45052A1157AE}"/>
              </a:ext>
            </a:extLst>
          </p:cNvPr>
          <p:cNvSpPr>
            <a:spLocks noGrp="1"/>
          </p:cNvSpPr>
          <p:nvPr>
            <p:ph type="title"/>
          </p:nvPr>
        </p:nvSpPr>
        <p:spPr/>
        <p:txBody>
          <a:bodyPr/>
          <a:lstStyle/>
          <a:p>
            <a:pPr algn="ctr"/>
            <a:r>
              <a:rPr lang="en-US" dirty="0"/>
              <a:t>Corpus Inquiries</a:t>
            </a:r>
          </a:p>
        </p:txBody>
      </p:sp>
      <p:sp>
        <p:nvSpPr>
          <p:cNvPr id="3" name="Content Placeholder 2">
            <a:extLst>
              <a:ext uri="{FF2B5EF4-FFF2-40B4-BE49-F238E27FC236}">
                <a16:creationId xmlns:a16="http://schemas.microsoft.com/office/drawing/2014/main" id="{597FBADE-875A-4393-9A50-FD7550DBFF17}"/>
              </a:ext>
            </a:extLst>
          </p:cNvPr>
          <p:cNvSpPr>
            <a:spLocks noGrp="1"/>
          </p:cNvSpPr>
          <p:nvPr>
            <p:ph idx="1"/>
          </p:nvPr>
        </p:nvSpPr>
        <p:spPr/>
        <p:txBody>
          <a:bodyPr/>
          <a:lstStyle/>
          <a:p>
            <a:pPr lvl="0"/>
            <a:r>
              <a:rPr lang="en-US" dirty="0"/>
              <a:t>United States Statutes at Large (</a:t>
            </a:r>
            <a:r>
              <a:rPr lang="en-US" b="1" dirty="0">
                <a:solidFill>
                  <a:schemeClr val="accent1">
                    <a:lumMod val="75000"/>
                  </a:schemeClr>
                </a:solidFill>
              </a:rPr>
              <a:t>USSL</a:t>
            </a:r>
            <a:r>
              <a:rPr lang="en-US" dirty="0"/>
              <a:t>) </a:t>
            </a:r>
          </a:p>
          <a:p>
            <a:pPr lvl="1"/>
            <a:r>
              <a:rPr lang="en-US" dirty="0"/>
              <a:t>835,743 words, 131 statutes, 1789-2008 that use “labor” and “service” </a:t>
            </a:r>
          </a:p>
          <a:p>
            <a:endParaRPr lang="en-US" dirty="0"/>
          </a:p>
          <a:p>
            <a:r>
              <a:rPr lang="en-US" dirty="0"/>
              <a:t>The Corpus of Historical American English (</a:t>
            </a:r>
            <a:r>
              <a:rPr lang="en-US" b="1" dirty="0">
                <a:solidFill>
                  <a:schemeClr val="accent1">
                    <a:lumMod val="75000"/>
                  </a:schemeClr>
                </a:solidFill>
              </a:rPr>
              <a:t>COHA</a:t>
            </a:r>
            <a:r>
              <a:rPr lang="en-US" dirty="0"/>
              <a:t>)</a:t>
            </a:r>
          </a:p>
          <a:p>
            <a:pPr lvl="1"/>
            <a:r>
              <a:rPr lang="en-US" dirty="0"/>
              <a:t>400 million words, 1810-2000, fiction, magazines, newspaper articles, and non-fiction</a:t>
            </a:r>
          </a:p>
          <a:p>
            <a:endParaRPr lang="en-US" dirty="0"/>
          </a:p>
          <a:p>
            <a:r>
              <a:rPr lang="en-US" dirty="0"/>
              <a:t>The Corpus of Contemporary American English (</a:t>
            </a:r>
            <a:r>
              <a:rPr lang="en-US" b="1" dirty="0">
                <a:solidFill>
                  <a:schemeClr val="accent1">
                    <a:lumMod val="75000"/>
                  </a:schemeClr>
                </a:solidFill>
              </a:rPr>
              <a:t>COCA</a:t>
            </a:r>
            <a:r>
              <a:rPr lang="en-US" dirty="0"/>
              <a:t>)</a:t>
            </a:r>
          </a:p>
          <a:p>
            <a:pPr lvl="1"/>
            <a:r>
              <a:rPr lang="en-US" dirty="0"/>
              <a:t>560 million words, 1990-2017, spoken, fiction, magazines, newspapers, and academic texts</a:t>
            </a:r>
          </a:p>
          <a:p>
            <a:endParaRPr lang="en-US" dirty="0"/>
          </a:p>
          <a:p>
            <a:r>
              <a:rPr lang="en-US" dirty="0"/>
              <a:t> Google Books </a:t>
            </a:r>
            <a:r>
              <a:rPr lang="en-US" dirty="0" err="1"/>
              <a:t>Ngram</a:t>
            </a:r>
            <a:r>
              <a:rPr lang="en-US" dirty="0"/>
              <a:t> Viewer </a:t>
            </a:r>
          </a:p>
          <a:p>
            <a:pPr lvl="1"/>
            <a:r>
              <a:rPr lang="en-US" dirty="0"/>
              <a:t>A search tool used to examine words/phrases in millions of books in the Google collection (both copyrighted and out-of-copyright publications of books, reports, and documents) </a:t>
            </a:r>
          </a:p>
        </p:txBody>
      </p:sp>
    </p:spTree>
    <p:extLst>
      <p:ext uri="{BB962C8B-B14F-4D97-AF65-F5344CB8AC3E}">
        <p14:creationId xmlns:p14="http://schemas.microsoft.com/office/powerpoint/2010/main" val="48660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2ECE-C54C-41B1-B3AD-2FD2B31ED8C0}"/>
              </a:ext>
            </a:extLst>
          </p:cNvPr>
          <p:cNvSpPr>
            <a:spLocks noGrp="1"/>
          </p:cNvSpPr>
          <p:nvPr>
            <p:ph type="title"/>
          </p:nvPr>
        </p:nvSpPr>
        <p:spPr/>
        <p:txBody>
          <a:bodyPr/>
          <a:lstStyle/>
          <a:p>
            <a:pPr algn="ctr"/>
            <a:r>
              <a:rPr lang="en-US" dirty="0"/>
              <a:t>Research Queries</a:t>
            </a:r>
            <a:endParaRPr lang="en-US" dirty="0">
              <a:solidFill>
                <a:srgbClr val="FF0000"/>
              </a:solidFill>
            </a:endParaRPr>
          </a:p>
        </p:txBody>
      </p:sp>
      <p:sp>
        <p:nvSpPr>
          <p:cNvPr id="3" name="Content Placeholder 2">
            <a:extLst>
              <a:ext uri="{FF2B5EF4-FFF2-40B4-BE49-F238E27FC236}">
                <a16:creationId xmlns:a16="http://schemas.microsoft.com/office/drawing/2014/main" id="{5FBBFF8D-FB5B-40D1-BDBB-4F6E203774FA}"/>
              </a:ext>
            </a:extLst>
          </p:cNvPr>
          <p:cNvSpPr>
            <a:spLocks noGrp="1"/>
          </p:cNvSpPr>
          <p:nvPr>
            <p:ph idx="1"/>
          </p:nvPr>
        </p:nvSpPr>
        <p:spPr/>
        <p:txBody>
          <a:bodyPr/>
          <a:lstStyle/>
          <a:p>
            <a:r>
              <a:rPr lang="en-US" dirty="0"/>
              <a:t>1. Construction vs. composition</a:t>
            </a:r>
          </a:p>
          <a:p>
            <a:pPr lvl="1"/>
            <a:r>
              <a:rPr lang="en-US" sz="2400" dirty="0"/>
              <a:t>a. What is the statutory meaning of “labor or service”?</a:t>
            </a:r>
            <a:endParaRPr lang="en-US" sz="2400" dirty="0">
              <a:solidFill>
                <a:srgbClr val="FF0000"/>
              </a:solidFill>
            </a:endParaRPr>
          </a:p>
          <a:p>
            <a:pPr lvl="1"/>
            <a:r>
              <a:rPr lang="en-US" sz="2400" dirty="0"/>
              <a:t>b. What is the ordinary meaning of “labor or service”?</a:t>
            </a:r>
          </a:p>
          <a:p>
            <a:pPr lvl="1"/>
            <a:endParaRPr lang="en-US" sz="2400" dirty="0"/>
          </a:p>
          <a:p>
            <a:r>
              <a:rPr lang="en-US" dirty="0"/>
              <a:t>2. “Labor”</a:t>
            </a:r>
          </a:p>
          <a:p>
            <a:pPr lvl="1"/>
            <a:r>
              <a:rPr lang="en-US" sz="2400" dirty="0"/>
              <a:t>a. In ordinary language, what does “labor” mean?</a:t>
            </a:r>
          </a:p>
          <a:p>
            <a:pPr lvl="1"/>
            <a:r>
              <a:rPr lang="en-US" sz="2400" dirty="0"/>
              <a:t>b. In ordinary language, who “labors”?</a:t>
            </a:r>
          </a:p>
          <a:p>
            <a:endParaRPr lang="en-US" dirty="0"/>
          </a:p>
          <a:p>
            <a:r>
              <a:rPr lang="en-US" dirty="0"/>
              <a:t>3. “Clergy”</a:t>
            </a:r>
          </a:p>
          <a:p>
            <a:pPr lvl="1"/>
            <a:r>
              <a:rPr lang="en-US" sz="2400" dirty="0"/>
              <a:t>a. In ordinary language, what do “clergy” do?</a:t>
            </a:r>
          </a:p>
          <a:p>
            <a:pPr lvl="1"/>
            <a:r>
              <a:rPr lang="en-US" sz="2400" dirty="0"/>
              <a:t>b. What does “service” relate to?</a:t>
            </a:r>
          </a:p>
        </p:txBody>
      </p:sp>
    </p:spTree>
    <p:extLst>
      <p:ext uri="{BB962C8B-B14F-4D97-AF65-F5344CB8AC3E}">
        <p14:creationId xmlns:p14="http://schemas.microsoft.com/office/powerpoint/2010/main" val="71644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EC46-09D5-4905-ADA6-6A04269DF477}"/>
              </a:ext>
            </a:extLst>
          </p:cNvPr>
          <p:cNvSpPr>
            <a:spLocks noGrp="1"/>
          </p:cNvSpPr>
          <p:nvPr>
            <p:ph type="title"/>
          </p:nvPr>
        </p:nvSpPr>
        <p:spPr/>
        <p:txBody>
          <a:bodyPr>
            <a:normAutofit/>
          </a:bodyPr>
          <a:lstStyle/>
          <a:p>
            <a:r>
              <a:rPr lang="en-US" b="1" dirty="0"/>
              <a:t>1a. “Labor or Service” in Statutory Language</a:t>
            </a:r>
            <a:endParaRPr lang="en-US" dirty="0"/>
          </a:p>
        </p:txBody>
      </p:sp>
      <p:sp>
        <p:nvSpPr>
          <p:cNvPr id="3" name="Content Placeholder 2">
            <a:extLst>
              <a:ext uri="{FF2B5EF4-FFF2-40B4-BE49-F238E27FC236}">
                <a16:creationId xmlns:a16="http://schemas.microsoft.com/office/drawing/2014/main" id="{B7D1EF00-9982-4146-8F0F-C00B028806B3}"/>
              </a:ext>
            </a:extLst>
          </p:cNvPr>
          <p:cNvSpPr>
            <a:spLocks noGrp="1"/>
          </p:cNvSpPr>
          <p:nvPr>
            <p:ph idx="1"/>
          </p:nvPr>
        </p:nvSpPr>
        <p:spPr/>
        <p:txBody>
          <a:bodyPr/>
          <a:lstStyle/>
          <a:p>
            <a:endParaRPr lang="en-US" dirty="0"/>
          </a:p>
          <a:p>
            <a:r>
              <a:rPr lang="en-US" dirty="0"/>
              <a:t>This case presents a problem not addressed by the Court. The term “labor or service” or “service or labor” may not be a matter of ordinary meaning at all, but may be a legal term of art used to describe the work of slaves. </a:t>
            </a:r>
          </a:p>
          <a:p>
            <a:endParaRPr lang="en-US" dirty="0"/>
          </a:p>
          <a:p>
            <a:r>
              <a:rPr lang="en-US" dirty="0"/>
              <a:t>Article 4, section 2, of the Constitution:</a:t>
            </a:r>
          </a:p>
          <a:p>
            <a:pPr lvl="1"/>
            <a:r>
              <a:rPr lang="en-US" dirty="0"/>
              <a:t>No person held to </a:t>
            </a:r>
            <a:r>
              <a:rPr lang="en-US" b="1" u="sng" dirty="0">
                <a:solidFill>
                  <a:schemeClr val="accent1">
                    <a:lumMod val="75000"/>
                  </a:schemeClr>
                </a:solidFill>
              </a:rPr>
              <a:t>service or labor</a:t>
            </a:r>
            <a:r>
              <a:rPr lang="en-US" dirty="0"/>
              <a:t> in one state, under the laws thereof, escaping into another, shall, in consequence of any law or regulation therein, be discharged from such </a:t>
            </a:r>
            <a:r>
              <a:rPr lang="en-US" b="1" u="sng" dirty="0">
                <a:solidFill>
                  <a:schemeClr val="accent1">
                    <a:lumMod val="75000"/>
                  </a:schemeClr>
                </a:solidFill>
              </a:rPr>
              <a:t>service or labor</a:t>
            </a:r>
            <a:r>
              <a:rPr lang="en-US" dirty="0"/>
              <a:t>, but shall be delivered up on claim of the party to whom such service or labor may be due.</a:t>
            </a:r>
          </a:p>
          <a:p>
            <a:endParaRPr lang="en-US" dirty="0"/>
          </a:p>
          <a:p>
            <a:r>
              <a:rPr lang="en-US" i="1" dirty="0"/>
              <a:t>The origin of “</a:t>
            </a:r>
            <a:r>
              <a:rPr lang="en-US" b="1" i="1" u="sng" dirty="0">
                <a:solidFill>
                  <a:schemeClr val="accent1">
                    <a:lumMod val="75000"/>
                  </a:schemeClr>
                </a:solidFill>
              </a:rPr>
              <a:t>labor or service</a:t>
            </a:r>
            <a:r>
              <a:rPr lang="en-US" i="1" dirty="0"/>
              <a:t>” in statutory language was associated with slavery – a concept with extremely negative meaning. </a:t>
            </a:r>
          </a:p>
          <a:p>
            <a:endParaRPr lang="en-US" dirty="0"/>
          </a:p>
        </p:txBody>
      </p:sp>
    </p:spTree>
    <p:extLst>
      <p:ext uri="{BB962C8B-B14F-4D97-AF65-F5344CB8AC3E}">
        <p14:creationId xmlns:p14="http://schemas.microsoft.com/office/powerpoint/2010/main" val="377854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AFB7-208F-435E-BC48-D845441715AE}"/>
              </a:ext>
            </a:extLst>
          </p:cNvPr>
          <p:cNvSpPr>
            <a:spLocks noGrp="1"/>
          </p:cNvSpPr>
          <p:nvPr>
            <p:ph type="title"/>
          </p:nvPr>
        </p:nvSpPr>
        <p:spPr/>
        <p:txBody>
          <a:bodyPr/>
          <a:lstStyle/>
          <a:p>
            <a:pPr algn="ctr"/>
            <a:r>
              <a:rPr lang="en-US" dirty="0"/>
              <a:t>Fugitive Slave Acts of 1793 &amp; 1850</a:t>
            </a:r>
          </a:p>
        </p:txBody>
      </p:sp>
      <p:sp>
        <p:nvSpPr>
          <p:cNvPr id="3" name="Content Placeholder 2">
            <a:extLst>
              <a:ext uri="{FF2B5EF4-FFF2-40B4-BE49-F238E27FC236}">
                <a16:creationId xmlns:a16="http://schemas.microsoft.com/office/drawing/2014/main" id="{958D098B-8F80-438B-83E2-6FEEC91D5A88}"/>
              </a:ext>
            </a:extLst>
          </p:cNvPr>
          <p:cNvSpPr>
            <a:spLocks noGrp="1"/>
          </p:cNvSpPr>
          <p:nvPr>
            <p:ph idx="1"/>
          </p:nvPr>
        </p:nvSpPr>
        <p:spPr/>
        <p:txBody>
          <a:bodyPr/>
          <a:lstStyle/>
          <a:p>
            <a:r>
              <a:rPr lang="en-US" dirty="0"/>
              <a:t>Similarly, the Fugitive Slave Acts contain precisely this expression:</a:t>
            </a:r>
          </a:p>
          <a:p>
            <a:endParaRPr lang="en-US" dirty="0"/>
          </a:p>
          <a:p>
            <a:r>
              <a:rPr lang="en-US" dirty="0"/>
              <a:t>1793</a:t>
            </a:r>
          </a:p>
          <a:p>
            <a:pPr lvl="1"/>
            <a:r>
              <a:rPr lang="en-US" dirty="0"/>
              <a:t>… when a person held to </a:t>
            </a:r>
            <a:r>
              <a:rPr lang="en-US" b="1" u="sng" dirty="0">
                <a:solidFill>
                  <a:schemeClr val="accent1">
                    <a:lumMod val="75000"/>
                  </a:schemeClr>
                </a:solidFill>
              </a:rPr>
              <a:t>labor</a:t>
            </a:r>
            <a:r>
              <a:rPr lang="en-US" dirty="0"/>
              <a:t> in any of the United States, or in either of the Territories on the Northwest or South of the river Ohio, under the laws thereof, shall escape into any other part of the said States or Territory, the person to whom such </a:t>
            </a:r>
            <a:r>
              <a:rPr lang="en-US" b="1" u="sng" dirty="0">
                <a:solidFill>
                  <a:schemeClr val="accent1">
                    <a:lumMod val="75000"/>
                  </a:schemeClr>
                </a:solidFill>
              </a:rPr>
              <a:t>labor or service</a:t>
            </a:r>
            <a:r>
              <a:rPr lang="en-US" dirty="0"/>
              <a:t> may be due, his agent or attorney, is hereby empowered to seize or arrest such fugitive from </a:t>
            </a:r>
            <a:r>
              <a:rPr lang="en-US" b="1" u="sng" dirty="0">
                <a:solidFill>
                  <a:schemeClr val="accent1">
                    <a:lumMod val="75000"/>
                  </a:schemeClr>
                </a:solidFill>
              </a:rPr>
              <a:t>labor</a:t>
            </a:r>
            <a:r>
              <a:rPr lang="en-US" dirty="0"/>
              <a:t>, and to take him or her before any Judge of the Circuit or District Courts of the United States…</a:t>
            </a:r>
          </a:p>
          <a:p>
            <a:endParaRPr lang="en-US" dirty="0"/>
          </a:p>
          <a:p>
            <a:r>
              <a:rPr lang="en-US" dirty="0"/>
              <a:t>1850</a:t>
            </a:r>
          </a:p>
          <a:p>
            <a:pPr lvl="1"/>
            <a:r>
              <a:rPr lang="en-US" dirty="0"/>
              <a:t>And be it further enacted, That when a person held to </a:t>
            </a:r>
            <a:r>
              <a:rPr lang="en-US" b="1" u="sng" dirty="0">
                <a:solidFill>
                  <a:schemeClr val="accent1">
                    <a:lumMod val="75000"/>
                  </a:schemeClr>
                </a:solidFill>
              </a:rPr>
              <a:t>service or labor</a:t>
            </a:r>
            <a:r>
              <a:rPr lang="en-US" dirty="0"/>
              <a:t> in any State or Territory of the United States, has heretofore or shall hereafter escape into another State or Territory of the United States, the person or persons to whom such </a:t>
            </a:r>
            <a:r>
              <a:rPr lang="en-US" b="1" u="sng" dirty="0">
                <a:solidFill>
                  <a:schemeClr val="accent1">
                    <a:lumMod val="75000"/>
                  </a:schemeClr>
                </a:solidFill>
              </a:rPr>
              <a:t>labor or service</a:t>
            </a:r>
            <a:r>
              <a:rPr lang="en-US" dirty="0"/>
              <a:t> may be due ... may pursue and reclaim such fugitive person… </a:t>
            </a:r>
          </a:p>
        </p:txBody>
      </p:sp>
    </p:spTree>
    <p:extLst>
      <p:ext uri="{BB962C8B-B14F-4D97-AF65-F5344CB8AC3E}">
        <p14:creationId xmlns:p14="http://schemas.microsoft.com/office/powerpoint/2010/main" val="18928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24D8-F61C-4FEC-88CA-84E238AE7E2D}"/>
              </a:ext>
            </a:extLst>
          </p:cNvPr>
          <p:cNvSpPr>
            <a:spLocks noGrp="1"/>
          </p:cNvSpPr>
          <p:nvPr>
            <p:ph type="title"/>
          </p:nvPr>
        </p:nvSpPr>
        <p:spPr/>
        <p:txBody>
          <a:bodyPr/>
          <a:lstStyle/>
          <a:p>
            <a:pPr algn="ctr"/>
            <a:r>
              <a:rPr lang="en-US" dirty="0"/>
              <a:t>Current Federal Statute barring forced labor</a:t>
            </a:r>
            <a:endParaRPr lang="en-US" dirty="0">
              <a:solidFill>
                <a:srgbClr val="FF0000"/>
              </a:solidFill>
            </a:endParaRPr>
          </a:p>
        </p:txBody>
      </p:sp>
      <p:sp>
        <p:nvSpPr>
          <p:cNvPr id="3" name="Content Placeholder 2">
            <a:extLst>
              <a:ext uri="{FF2B5EF4-FFF2-40B4-BE49-F238E27FC236}">
                <a16:creationId xmlns:a16="http://schemas.microsoft.com/office/drawing/2014/main" id="{6255CF58-889F-48E8-93A9-2A26CBF63EAB}"/>
              </a:ext>
            </a:extLst>
          </p:cNvPr>
          <p:cNvSpPr>
            <a:spLocks noGrp="1"/>
          </p:cNvSpPr>
          <p:nvPr>
            <p:ph idx="1"/>
          </p:nvPr>
        </p:nvSpPr>
        <p:spPr>
          <a:xfrm>
            <a:off x="609600" y="1600200"/>
            <a:ext cx="11087100" cy="4876800"/>
          </a:xfrm>
        </p:spPr>
        <p:txBody>
          <a:bodyPr/>
          <a:lstStyle/>
          <a:p>
            <a:pPr marL="0" indent="0">
              <a:buNone/>
            </a:pPr>
            <a:r>
              <a:rPr lang="en-US" dirty="0"/>
              <a:t>This language continues today (with “service” replaced by “services”) in 18 U.S. Code § 1589. Forced labor: </a:t>
            </a:r>
          </a:p>
          <a:p>
            <a:pPr marL="0" indent="0">
              <a:buNone/>
            </a:pPr>
            <a:endParaRPr lang="en-US" dirty="0"/>
          </a:p>
          <a:p>
            <a:pPr lvl="1"/>
            <a:r>
              <a:rPr lang="en-US" dirty="0"/>
              <a:t>Whoever knowingly provides or obtains the </a:t>
            </a:r>
            <a:r>
              <a:rPr lang="en-US" b="1" u="sng" dirty="0">
                <a:solidFill>
                  <a:schemeClr val="accent1">
                    <a:lumMod val="75000"/>
                  </a:schemeClr>
                </a:solidFill>
              </a:rPr>
              <a:t>labor or services</a:t>
            </a:r>
            <a:r>
              <a:rPr lang="en-US" dirty="0"/>
              <a:t> of a person by any one of, or by any combination of, the following means--</a:t>
            </a:r>
          </a:p>
          <a:p>
            <a:pPr lvl="1"/>
            <a:r>
              <a:rPr lang="en-US" dirty="0"/>
              <a:t>(1) by means of force, threats of force, physical restraint, or threats of physical restraint to that person or another person;</a:t>
            </a:r>
          </a:p>
          <a:p>
            <a:pPr lvl="1"/>
            <a:r>
              <a:rPr lang="en-US" dirty="0"/>
              <a:t>(2) by means of serious harm or threats of serious harm to that person or another person;</a:t>
            </a:r>
          </a:p>
          <a:p>
            <a:pPr lvl="1"/>
            <a:r>
              <a:rPr lang="en-US" dirty="0"/>
              <a:t>(3) by means of the abuse or threatened abuse of law or legal process; or</a:t>
            </a:r>
          </a:p>
          <a:p>
            <a:pPr lvl="1"/>
            <a:r>
              <a:rPr lang="en-US" dirty="0"/>
              <a:t>(4) by means of any scheme, plan, or pattern intended to cause the person to believe that, if that person did not perform such </a:t>
            </a:r>
            <a:r>
              <a:rPr lang="en-US" b="1" u="sng" dirty="0">
                <a:solidFill>
                  <a:schemeClr val="accent1">
                    <a:lumMod val="75000"/>
                  </a:schemeClr>
                </a:solidFill>
              </a:rPr>
              <a:t>labor or services</a:t>
            </a:r>
            <a:r>
              <a:rPr lang="en-US" dirty="0"/>
              <a:t>, that person or another person would suffer serious harm or physical restraint, shall be punished as provided under subsection (d).</a:t>
            </a:r>
          </a:p>
          <a:p>
            <a:pPr lvl="1"/>
            <a:endParaRPr lang="en-US" dirty="0"/>
          </a:p>
          <a:p>
            <a:pPr lvl="1"/>
            <a:endParaRPr lang="en-US" dirty="0"/>
          </a:p>
        </p:txBody>
      </p:sp>
    </p:spTree>
    <p:extLst>
      <p:ext uri="{BB962C8B-B14F-4D97-AF65-F5344CB8AC3E}">
        <p14:creationId xmlns:p14="http://schemas.microsoft.com/office/powerpoint/2010/main" val="240287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CE94-45FD-4CE4-9CD8-F46FEDEB19E2}"/>
              </a:ext>
            </a:extLst>
          </p:cNvPr>
          <p:cNvSpPr>
            <a:spLocks noGrp="1"/>
          </p:cNvSpPr>
          <p:nvPr>
            <p:ph type="title"/>
          </p:nvPr>
        </p:nvSpPr>
        <p:spPr/>
        <p:txBody>
          <a:bodyPr/>
          <a:lstStyle/>
          <a:p>
            <a:pPr algn="ctr"/>
            <a:r>
              <a:rPr lang="en-US" dirty="0"/>
              <a:t>“labor or service” in USSL</a:t>
            </a:r>
          </a:p>
        </p:txBody>
      </p:sp>
      <p:sp>
        <p:nvSpPr>
          <p:cNvPr id="3" name="Content Placeholder 2">
            <a:extLst>
              <a:ext uri="{FF2B5EF4-FFF2-40B4-BE49-F238E27FC236}">
                <a16:creationId xmlns:a16="http://schemas.microsoft.com/office/drawing/2014/main" id="{DDF18628-7115-49C3-AF4B-B076E684BBAD}"/>
              </a:ext>
            </a:extLst>
          </p:cNvPr>
          <p:cNvSpPr>
            <a:spLocks noGrp="1"/>
          </p:cNvSpPr>
          <p:nvPr>
            <p:ph idx="1"/>
          </p:nvPr>
        </p:nvSpPr>
        <p:spPr/>
        <p:txBody>
          <a:bodyPr/>
          <a:lstStyle/>
          <a:p>
            <a:endParaRPr lang="en-US" dirty="0"/>
          </a:p>
          <a:p>
            <a:r>
              <a:rPr lang="en-US" dirty="0"/>
              <a:t>With these salient examples in mind, we examined if the phrase was routinely used to refer to the type of manual labor that slaves engaged in, or whether the words typically suggested a broader connotation.</a:t>
            </a:r>
          </a:p>
          <a:p>
            <a:endParaRPr lang="en-US" dirty="0"/>
          </a:p>
          <a:p>
            <a:r>
              <a:rPr lang="en-US" dirty="0"/>
              <a:t>“</a:t>
            </a:r>
            <a:r>
              <a:rPr lang="en-US" b="1" u="sng" dirty="0">
                <a:solidFill>
                  <a:schemeClr val="accent1">
                    <a:lumMod val="75000"/>
                  </a:schemeClr>
                </a:solidFill>
              </a:rPr>
              <a:t>labor</a:t>
            </a:r>
            <a:r>
              <a:rPr lang="en-US" dirty="0"/>
              <a:t>” = 783 </a:t>
            </a:r>
          </a:p>
          <a:p>
            <a:endParaRPr lang="en-US" dirty="0"/>
          </a:p>
          <a:p>
            <a:r>
              <a:rPr lang="en-US" dirty="0"/>
              <a:t>“</a:t>
            </a:r>
            <a:r>
              <a:rPr lang="en-US" b="1" u="sng" dirty="0">
                <a:solidFill>
                  <a:schemeClr val="accent1">
                    <a:lumMod val="75000"/>
                  </a:schemeClr>
                </a:solidFill>
              </a:rPr>
              <a:t>service</a:t>
            </a:r>
            <a:r>
              <a:rPr lang="en-US" dirty="0"/>
              <a:t>” = 1903</a:t>
            </a:r>
          </a:p>
          <a:p>
            <a:endParaRPr lang="en-US" dirty="0"/>
          </a:p>
          <a:p>
            <a:r>
              <a:rPr lang="en-US" dirty="0"/>
              <a:t>“</a:t>
            </a:r>
            <a:r>
              <a:rPr lang="en-US" b="1" u="sng" dirty="0">
                <a:solidFill>
                  <a:schemeClr val="accent1">
                    <a:lumMod val="75000"/>
                  </a:schemeClr>
                </a:solidFill>
              </a:rPr>
              <a:t>labor or service</a:t>
            </a:r>
            <a:r>
              <a:rPr lang="en-US" dirty="0"/>
              <a:t>”/“</a:t>
            </a:r>
            <a:r>
              <a:rPr lang="en-US" b="1" u="sng" dirty="0">
                <a:solidFill>
                  <a:schemeClr val="accent1">
                    <a:lumMod val="75000"/>
                  </a:schemeClr>
                </a:solidFill>
              </a:rPr>
              <a:t>service or labor</a:t>
            </a:r>
            <a:r>
              <a:rPr lang="en-US" dirty="0"/>
              <a:t>” = 105 (51 statutes from 1789-2008) </a:t>
            </a:r>
          </a:p>
          <a:p>
            <a:pPr lvl="1"/>
            <a:endParaRPr lang="en-US" i="1" dirty="0">
              <a:sym typeface="Wingdings" panose="05000000000000000000" pitchFamily="2" charset="2"/>
            </a:endParaRPr>
          </a:p>
          <a:p>
            <a:pPr lvl="1"/>
            <a:r>
              <a:rPr lang="en-US" i="1" dirty="0">
                <a:sym typeface="Wingdings" panose="05000000000000000000" pitchFamily="2" charset="2"/>
              </a:rPr>
              <a:t>“</a:t>
            </a:r>
            <a:r>
              <a:rPr lang="en-US" i="1" dirty="0" err="1">
                <a:sym typeface="Wingdings" panose="05000000000000000000" pitchFamily="2" charset="2"/>
              </a:rPr>
              <a:t>labour</a:t>
            </a:r>
            <a:r>
              <a:rPr lang="en-US" i="1" dirty="0">
                <a:sym typeface="Wingdings" panose="05000000000000000000" pitchFamily="2" charset="2"/>
              </a:rPr>
              <a:t>” was also included in each search</a:t>
            </a:r>
            <a:endParaRPr lang="en-US" i="1" dirty="0"/>
          </a:p>
        </p:txBody>
      </p:sp>
    </p:spTree>
    <p:extLst>
      <p:ext uri="{BB962C8B-B14F-4D97-AF65-F5344CB8AC3E}">
        <p14:creationId xmlns:p14="http://schemas.microsoft.com/office/powerpoint/2010/main" val="127050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AD03-1CEE-404A-885F-3DE47FFB3D64}"/>
              </a:ext>
            </a:extLst>
          </p:cNvPr>
          <p:cNvSpPr>
            <a:spLocks noGrp="1"/>
          </p:cNvSpPr>
          <p:nvPr>
            <p:ph type="title"/>
          </p:nvPr>
        </p:nvSpPr>
        <p:spPr/>
        <p:txBody>
          <a:bodyPr/>
          <a:lstStyle/>
          <a:p>
            <a:pPr algn="ctr"/>
            <a:r>
              <a:rPr lang="en-US" dirty="0"/>
              <a:t>Meaning of “labor or service” in Statutes</a:t>
            </a:r>
          </a:p>
        </p:txBody>
      </p:sp>
      <p:sp>
        <p:nvSpPr>
          <p:cNvPr id="3" name="Content Placeholder 2">
            <a:extLst>
              <a:ext uri="{FF2B5EF4-FFF2-40B4-BE49-F238E27FC236}">
                <a16:creationId xmlns:a16="http://schemas.microsoft.com/office/drawing/2014/main" id="{012E3BAA-B6A3-4234-94A6-9D30C662FBB3}"/>
              </a:ext>
            </a:extLst>
          </p:cNvPr>
          <p:cNvSpPr>
            <a:spLocks noGrp="1"/>
          </p:cNvSpPr>
          <p:nvPr>
            <p:ph idx="1"/>
          </p:nvPr>
        </p:nvSpPr>
        <p:spPr/>
        <p:txBody>
          <a:bodyPr/>
          <a:lstStyle/>
          <a:p>
            <a:endParaRPr lang="en-US" dirty="0"/>
          </a:p>
          <a:p>
            <a:pPr marL="182245" indent="-182245"/>
            <a:r>
              <a:rPr lang="en-US" dirty="0"/>
              <a:t>All primarily </a:t>
            </a:r>
            <a:r>
              <a:rPr lang="en-US" b="1" dirty="0"/>
              <a:t>manual</a:t>
            </a:r>
            <a:r>
              <a:rPr lang="en-US" dirty="0"/>
              <a:t> labor, but a shift over time in application of </a:t>
            </a:r>
            <a:r>
              <a:rPr lang="en-US" b="1" i="1" dirty="0"/>
              <a:t>who</a:t>
            </a:r>
            <a:r>
              <a:rPr lang="en-US" dirty="0"/>
              <a:t> labors</a:t>
            </a:r>
            <a:endParaRPr lang="en-US" dirty="0">
              <a:cs typeface="Arial"/>
            </a:endParaRPr>
          </a:p>
          <a:p>
            <a:endParaRPr lang="en-US" dirty="0"/>
          </a:p>
          <a:p>
            <a:pPr lvl="1"/>
            <a:r>
              <a:rPr lang="en-US" b="1" dirty="0">
                <a:solidFill>
                  <a:schemeClr val="accent1">
                    <a:lumMod val="75000"/>
                  </a:schemeClr>
                </a:solidFill>
              </a:rPr>
              <a:t>1</a:t>
            </a:r>
            <a:r>
              <a:rPr lang="en-US" b="1" baseline="30000" dirty="0">
                <a:solidFill>
                  <a:schemeClr val="accent1">
                    <a:lumMod val="75000"/>
                  </a:schemeClr>
                </a:solidFill>
              </a:rPr>
              <a:t>st</a:t>
            </a:r>
            <a:r>
              <a:rPr lang="en-US" b="1" dirty="0">
                <a:solidFill>
                  <a:schemeClr val="accent1">
                    <a:lumMod val="75000"/>
                  </a:schemeClr>
                </a:solidFill>
              </a:rPr>
              <a:t> period </a:t>
            </a:r>
            <a:r>
              <a:rPr lang="en-US" dirty="0"/>
              <a:t>(1789-1863): forced manual labor (slaves, indentured servants) </a:t>
            </a:r>
          </a:p>
          <a:p>
            <a:endParaRPr lang="en-US" b="1" dirty="0">
              <a:solidFill>
                <a:schemeClr val="accent1">
                  <a:lumMod val="75000"/>
                </a:schemeClr>
              </a:solidFill>
            </a:endParaRPr>
          </a:p>
          <a:p>
            <a:pPr lvl="1"/>
            <a:r>
              <a:rPr lang="en-US" b="1" dirty="0">
                <a:solidFill>
                  <a:schemeClr val="accent1">
                    <a:lumMod val="75000"/>
                  </a:schemeClr>
                </a:solidFill>
              </a:rPr>
              <a:t>2</a:t>
            </a:r>
            <a:r>
              <a:rPr lang="en-US" b="1" baseline="30000" dirty="0">
                <a:solidFill>
                  <a:schemeClr val="accent1">
                    <a:lumMod val="75000"/>
                  </a:schemeClr>
                </a:solidFill>
              </a:rPr>
              <a:t>nd</a:t>
            </a:r>
            <a:r>
              <a:rPr lang="en-US" b="1" dirty="0">
                <a:solidFill>
                  <a:schemeClr val="accent1">
                    <a:lumMod val="75000"/>
                  </a:schemeClr>
                </a:solidFill>
              </a:rPr>
              <a:t> period</a:t>
            </a:r>
            <a:r>
              <a:rPr lang="en-US" dirty="0"/>
              <a:t> (1881-1907): forced or low-paid manual labor (indentured, contract, day work)</a:t>
            </a:r>
          </a:p>
          <a:p>
            <a:endParaRPr lang="en-US" b="1" dirty="0">
              <a:solidFill>
                <a:schemeClr val="accent1">
                  <a:lumMod val="75000"/>
                </a:schemeClr>
              </a:solidFill>
            </a:endParaRPr>
          </a:p>
          <a:p>
            <a:pPr lvl="1"/>
            <a:r>
              <a:rPr lang="en-US" b="1" dirty="0">
                <a:solidFill>
                  <a:schemeClr val="accent1">
                    <a:lumMod val="75000"/>
                  </a:schemeClr>
                </a:solidFill>
              </a:rPr>
              <a:t>3</a:t>
            </a:r>
            <a:r>
              <a:rPr lang="en-US" b="1" baseline="30000" dirty="0">
                <a:solidFill>
                  <a:schemeClr val="accent1">
                    <a:lumMod val="75000"/>
                  </a:schemeClr>
                </a:solidFill>
              </a:rPr>
              <a:t>rd</a:t>
            </a:r>
            <a:r>
              <a:rPr lang="en-US" b="1" dirty="0">
                <a:solidFill>
                  <a:schemeClr val="accent1">
                    <a:lumMod val="75000"/>
                  </a:schemeClr>
                </a:solidFill>
              </a:rPr>
              <a:t> period </a:t>
            </a:r>
            <a:r>
              <a:rPr lang="en-US" dirty="0"/>
              <a:t>(1925-present): voluntary paid manual labor (skilled manual labor employees)</a:t>
            </a:r>
          </a:p>
          <a:p>
            <a:pPr lvl="1"/>
            <a:endParaRPr lang="en-US" dirty="0"/>
          </a:p>
        </p:txBody>
      </p:sp>
    </p:spTree>
    <p:extLst>
      <p:ext uri="{BB962C8B-B14F-4D97-AF65-F5344CB8AC3E}">
        <p14:creationId xmlns:p14="http://schemas.microsoft.com/office/powerpoint/2010/main" val="298250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B97B-FECC-4824-BC77-8D167D6094E3}"/>
              </a:ext>
            </a:extLst>
          </p:cNvPr>
          <p:cNvSpPr>
            <a:spLocks noGrp="1"/>
          </p:cNvSpPr>
          <p:nvPr>
            <p:ph type="title"/>
          </p:nvPr>
        </p:nvSpPr>
        <p:spPr/>
        <p:txBody>
          <a:bodyPr/>
          <a:lstStyle/>
          <a:p>
            <a:pPr algn="ctr"/>
            <a:r>
              <a:rPr lang="en-US" dirty="0"/>
              <a:t>1</a:t>
            </a:r>
            <a:r>
              <a:rPr lang="en-US" baseline="30000" dirty="0"/>
              <a:t>st</a:t>
            </a:r>
            <a:r>
              <a:rPr lang="en-US" dirty="0"/>
              <a:t> Period (1789-1863)</a:t>
            </a:r>
          </a:p>
        </p:txBody>
      </p:sp>
      <p:sp>
        <p:nvSpPr>
          <p:cNvPr id="3" name="Content Placeholder 2">
            <a:extLst>
              <a:ext uri="{FF2B5EF4-FFF2-40B4-BE49-F238E27FC236}">
                <a16:creationId xmlns:a16="http://schemas.microsoft.com/office/drawing/2014/main" id="{7379B824-A278-48C6-A2E0-C048DA58A597}"/>
              </a:ext>
            </a:extLst>
          </p:cNvPr>
          <p:cNvSpPr>
            <a:spLocks noGrp="1"/>
          </p:cNvSpPr>
          <p:nvPr>
            <p:ph idx="1"/>
          </p:nvPr>
        </p:nvSpPr>
        <p:spPr/>
        <p:txBody>
          <a:bodyPr/>
          <a:lstStyle/>
          <a:p>
            <a:pPr lvl="0"/>
            <a:endParaRPr lang="en-US" dirty="0"/>
          </a:p>
          <a:p>
            <a:pPr lvl="0"/>
            <a:r>
              <a:rPr lang="en-US" dirty="0"/>
              <a:t>Slaves, indentured servants, or those who perform </a:t>
            </a:r>
            <a:r>
              <a:rPr lang="en-US" b="1" i="1" dirty="0"/>
              <a:t>forced manual</a:t>
            </a:r>
            <a:r>
              <a:rPr lang="en-US" dirty="0"/>
              <a:t> labor</a:t>
            </a:r>
          </a:p>
          <a:p>
            <a:pPr lvl="0"/>
            <a:endParaRPr lang="en-US" dirty="0"/>
          </a:p>
          <a:p>
            <a:pPr lvl="0"/>
            <a:endParaRPr lang="en-US" dirty="0"/>
          </a:p>
          <a:p>
            <a:pPr lvl="1"/>
            <a:r>
              <a:rPr lang="en-US" dirty="0"/>
              <a:t>1 Stat. 53 (1789): provided always, that any person escaping into the same, from whom </a:t>
            </a:r>
            <a:r>
              <a:rPr lang="en-US" b="1" u="sng" dirty="0" err="1">
                <a:solidFill>
                  <a:schemeClr val="accent1">
                    <a:lumMod val="75000"/>
                  </a:schemeClr>
                </a:solidFill>
              </a:rPr>
              <a:t>labour</a:t>
            </a:r>
            <a:r>
              <a:rPr lang="en-US" b="1" u="sng" dirty="0">
                <a:solidFill>
                  <a:schemeClr val="accent1">
                    <a:lumMod val="75000"/>
                  </a:schemeClr>
                </a:solidFill>
              </a:rPr>
              <a:t> or service</a:t>
            </a:r>
            <a:r>
              <a:rPr lang="en-US" dirty="0"/>
              <a:t> is lawfully claimed in any one of the original States, such fugitive may be lawfully reclaimed, and conveyed to the person claiming his or her </a:t>
            </a:r>
            <a:r>
              <a:rPr lang="en-US" b="1" u="sng" dirty="0" err="1">
                <a:solidFill>
                  <a:schemeClr val="accent1">
                    <a:lumMod val="75000"/>
                  </a:schemeClr>
                </a:solidFill>
              </a:rPr>
              <a:t>labour</a:t>
            </a:r>
            <a:r>
              <a:rPr lang="en-US" b="1" u="sng" dirty="0">
                <a:solidFill>
                  <a:schemeClr val="accent1">
                    <a:lumMod val="75000"/>
                  </a:schemeClr>
                </a:solidFill>
              </a:rPr>
              <a:t> or service</a:t>
            </a:r>
            <a:r>
              <a:rPr lang="en-US" dirty="0"/>
              <a:t> as aforesaid.</a:t>
            </a:r>
          </a:p>
          <a:p>
            <a:pPr lvl="0"/>
            <a:endParaRPr lang="en-US" dirty="0"/>
          </a:p>
          <a:p>
            <a:pPr marL="0" indent="0">
              <a:buNone/>
            </a:pPr>
            <a:endParaRPr lang="en-US" dirty="0"/>
          </a:p>
        </p:txBody>
      </p:sp>
    </p:spTree>
    <p:extLst>
      <p:ext uri="{BB962C8B-B14F-4D97-AF65-F5344CB8AC3E}">
        <p14:creationId xmlns:p14="http://schemas.microsoft.com/office/powerpoint/2010/main" val="417187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7135-FDB2-4B7C-82D4-C5863C867E68}"/>
              </a:ext>
            </a:extLst>
          </p:cNvPr>
          <p:cNvSpPr>
            <a:spLocks noGrp="1"/>
          </p:cNvSpPr>
          <p:nvPr>
            <p:ph type="title"/>
          </p:nvPr>
        </p:nvSpPr>
        <p:spPr/>
        <p:txBody>
          <a:bodyPr>
            <a:normAutofit/>
          </a:bodyPr>
          <a:lstStyle/>
          <a:p>
            <a:pPr algn="ctr"/>
            <a:r>
              <a:rPr lang="en-US" dirty="0"/>
              <a:t>2</a:t>
            </a:r>
            <a:r>
              <a:rPr lang="en-US" baseline="30000" dirty="0"/>
              <a:t>nd</a:t>
            </a:r>
            <a:r>
              <a:rPr lang="en-US" dirty="0"/>
              <a:t> Period (1881-1907) </a:t>
            </a:r>
          </a:p>
        </p:txBody>
      </p:sp>
      <p:sp>
        <p:nvSpPr>
          <p:cNvPr id="3" name="Content Placeholder 2">
            <a:extLst>
              <a:ext uri="{FF2B5EF4-FFF2-40B4-BE49-F238E27FC236}">
                <a16:creationId xmlns:a16="http://schemas.microsoft.com/office/drawing/2014/main" id="{CEAE847F-3999-4521-AD6D-BD84313206C6}"/>
              </a:ext>
            </a:extLst>
          </p:cNvPr>
          <p:cNvSpPr>
            <a:spLocks noGrp="1"/>
          </p:cNvSpPr>
          <p:nvPr>
            <p:ph idx="1"/>
          </p:nvPr>
        </p:nvSpPr>
        <p:spPr/>
        <p:txBody>
          <a:bodyPr/>
          <a:lstStyle/>
          <a:p>
            <a:pPr lvl="0"/>
            <a:endParaRPr lang="en-US" dirty="0"/>
          </a:p>
          <a:p>
            <a:pPr lvl="0"/>
            <a:r>
              <a:rPr lang="en-US" dirty="0"/>
              <a:t>Aliens, foreigners, and contract day laborers who perform </a:t>
            </a:r>
            <a:r>
              <a:rPr lang="en-US" b="1" i="1" dirty="0"/>
              <a:t>forced or temporary low-paid manual</a:t>
            </a:r>
            <a:r>
              <a:rPr lang="en-US" dirty="0"/>
              <a:t> labor</a:t>
            </a:r>
          </a:p>
          <a:p>
            <a:pPr lvl="1"/>
            <a:endParaRPr lang="en-US" dirty="0"/>
          </a:p>
          <a:p>
            <a:pPr lvl="1"/>
            <a:endParaRPr lang="en-US" dirty="0"/>
          </a:p>
          <a:p>
            <a:pPr lvl="1"/>
            <a:r>
              <a:rPr lang="en-US" dirty="0"/>
              <a:t>34 Stat. 898 (1902): That for every violation of any of the provisions of section four of this Act the persons, partnership, company, or corporation violating the same, by knowingly assisting, encouraging, or soliciting the migration or importation of any contract </a:t>
            </a:r>
            <a:r>
              <a:rPr lang="en-US" b="1" u="sng" dirty="0">
                <a:solidFill>
                  <a:schemeClr val="accent1">
                    <a:lumMod val="75000"/>
                  </a:schemeClr>
                </a:solidFill>
              </a:rPr>
              <a:t>laborer</a:t>
            </a:r>
            <a:r>
              <a:rPr lang="en-US" dirty="0"/>
              <a:t> into the United States shall forfeit and pay for every such offense the sum of one thousand dollars, which may be sued for and recovered by the United States, or by any person who shall first bring his action therefor in his own name and for his own benefit, including any such alien thus promised </a:t>
            </a:r>
            <a:r>
              <a:rPr lang="en-US" b="1" u="sng" dirty="0">
                <a:solidFill>
                  <a:schemeClr val="accent1">
                    <a:lumMod val="75000"/>
                  </a:schemeClr>
                </a:solidFill>
              </a:rPr>
              <a:t>labor or service</a:t>
            </a:r>
            <a:r>
              <a:rPr lang="en-US" dirty="0"/>
              <a:t> of any kind as aforesaid, as debts of like amount are now recovered in the courts of the United States;</a:t>
            </a:r>
          </a:p>
          <a:p>
            <a:endParaRPr lang="en-US" dirty="0"/>
          </a:p>
        </p:txBody>
      </p:sp>
    </p:spTree>
    <p:extLst>
      <p:ext uri="{BB962C8B-B14F-4D97-AF65-F5344CB8AC3E}">
        <p14:creationId xmlns:p14="http://schemas.microsoft.com/office/powerpoint/2010/main" val="1543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704F-4894-45B9-BBFA-9B15C9990EE6}"/>
              </a:ext>
            </a:extLst>
          </p:cNvPr>
          <p:cNvSpPr>
            <a:spLocks noGrp="1"/>
          </p:cNvSpPr>
          <p:nvPr>
            <p:ph type="title"/>
          </p:nvPr>
        </p:nvSpPr>
        <p:spPr/>
        <p:txBody>
          <a:bodyPr>
            <a:normAutofit/>
          </a:bodyPr>
          <a:lstStyle/>
          <a:p>
            <a:pPr algn="ctr"/>
            <a:r>
              <a:rPr lang="en-US" dirty="0"/>
              <a:t>3</a:t>
            </a:r>
            <a:r>
              <a:rPr lang="en-US" baseline="30000" dirty="0"/>
              <a:t>rd</a:t>
            </a:r>
            <a:r>
              <a:rPr lang="en-US" dirty="0"/>
              <a:t> Period (1925-present)</a:t>
            </a:r>
          </a:p>
        </p:txBody>
      </p:sp>
      <p:sp>
        <p:nvSpPr>
          <p:cNvPr id="3" name="Content Placeholder 2">
            <a:extLst>
              <a:ext uri="{FF2B5EF4-FFF2-40B4-BE49-F238E27FC236}">
                <a16:creationId xmlns:a16="http://schemas.microsoft.com/office/drawing/2014/main" id="{D34820A5-29B2-42AC-BB63-55530E218E3F}"/>
              </a:ext>
            </a:extLst>
          </p:cNvPr>
          <p:cNvSpPr>
            <a:spLocks noGrp="1"/>
          </p:cNvSpPr>
          <p:nvPr>
            <p:ph idx="1"/>
          </p:nvPr>
        </p:nvSpPr>
        <p:spPr/>
        <p:txBody>
          <a:bodyPr/>
          <a:lstStyle/>
          <a:p>
            <a:pPr lvl="0"/>
            <a:endParaRPr lang="en-US" dirty="0"/>
          </a:p>
          <a:p>
            <a:pPr lvl="0"/>
            <a:r>
              <a:rPr lang="en-US" dirty="0"/>
              <a:t>Workers or employees who perform </a:t>
            </a:r>
            <a:r>
              <a:rPr lang="en-US" b="1" i="1" dirty="0"/>
              <a:t>voluntary paid manual</a:t>
            </a:r>
            <a:r>
              <a:rPr lang="en-US" dirty="0"/>
              <a:t> labor</a:t>
            </a:r>
          </a:p>
          <a:p>
            <a:pPr lvl="1"/>
            <a:endParaRPr lang="en-US" dirty="0"/>
          </a:p>
          <a:p>
            <a:pPr lvl="1"/>
            <a:endParaRPr lang="en-US" dirty="0"/>
          </a:p>
          <a:p>
            <a:pPr lvl="1"/>
            <a:r>
              <a:rPr lang="en-US" dirty="0"/>
              <a:t>54 Stat. 348 (1936): Any officer or agent of the United States whose duty it shall be to employ, direct, or control any person employed in connection with the operation or maintenance of such railroad who shall intentionally require or permit such person to be employed for hours of </a:t>
            </a:r>
            <a:r>
              <a:rPr lang="en-US" b="1" u="sng" dirty="0">
                <a:solidFill>
                  <a:schemeClr val="accent1">
                    <a:lumMod val="75000"/>
                  </a:schemeClr>
                </a:solidFill>
              </a:rPr>
              <a:t>labor or service</a:t>
            </a:r>
            <a:r>
              <a:rPr lang="en-US" dirty="0"/>
              <a:t> in violation of this Act shall be deemed guilty of a misdemeanor.</a:t>
            </a:r>
          </a:p>
          <a:p>
            <a:endParaRPr lang="en-US" dirty="0"/>
          </a:p>
        </p:txBody>
      </p:sp>
    </p:spTree>
    <p:extLst>
      <p:ext uri="{BB962C8B-B14F-4D97-AF65-F5344CB8AC3E}">
        <p14:creationId xmlns:p14="http://schemas.microsoft.com/office/powerpoint/2010/main" val="306764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12DB-55AC-4321-8C3D-0DC481E1A411}"/>
              </a:ext>
            </a:extLst>
          </p:cNvPr>
          <p:cNvSpPr>
            <a:spLocks noGrp="1"/>
          </p:cNvSpPr>
          <p:nvPr>
            <p:ph type="title"/>
          </p:nvPr>
        </p:nvSpPr>
        <p:spPr>
          <a:xfrm>
            <a:off x="609600" y="827315"/>
            <a:ext cx="10972800" cy="990600"/>
          </a:xfrm>
        </p:spPr>
        <p:txBody>
          <a:bodyPr>
            <a:normAutofit fontScale="90000"/>
          </a:bodyPr>
          <a:lstStyle/>
          <a:p>
            <a:pPr algn="ctr"/>
            <a:r>
              <a:rPr lang="en-US" dirty="0"/>
              <a:t>Corpus Linguistics used to determine “ordinary meaning” of statutes and “original public meaning” of Constitution	</a:t>
            </a:r>
          </a:p>
        </p:txBody>
      </p:sp>
      <p:sp>
        <p:nvSpPr>
          <p:cNvPr id="3" name="Content Placeholder 2">
            <a:extLst>
              <a:ext uri="{FF2B5EF4-FFF2-40B4-BE49-F238E27FC236}">
                <a16:creationId xmlns:a16="http://schemas.microsoft.com/office/drawing/2014/main" id="{6FCF7D52-6E84-4A7F-888D-405146B5B01D}"/>
              </a:ext>
            </a:extLst>
          </p:cNvPr>
          <p:cNvSpPr>
            <a:spLocks noGrp="1"/>
          </p:cNvSpPr>
          <p:nvPr>
            <p:ph idx="1"/>
          </p:nvPr>
        </p:nvSpPr>
        <p:spPr>
          <a:xfrm>
            <a:off x="609600" y="2122714"/>
            <a:ext cx="10972800" cy="4354286"/>
          </a:xfrm>
        </p:spPr>
        <p:txBody>
          <a:bodyPr/>
          <a:lstStyle/>
          <a:p>
            <a:r>
              <a:rPr lang="en-US" dirty="0"/>
              <a:t>Analyses Mostly Based on Relative Frequency of Competing Interpretations of Individual Words or Phrases, or Words in Proximity to Each Other in order to infer “ordinary meaning”</a:t>
            </a:r>
          </a:p>
          <a:p>
            <a:endParaRPr lang="en-US" dirty="0"/>
          </a:p>
          <a:p>
            <a:pPr lvl="1" indent="-182245"/>
            <a:r>
              <a:rPr lang="en-US" dirty="0"/>
              <a:t>“Carry a firearm” (on one’s person or in a car) in </a:t>
            </a:r>
            <a:r>
              <a:rPr lang="en-US" i="1" dirty="0"/>
              <a:t>Muscarello v. United States</a:t>
            </a:r>
            <a:endParaRPr lang="en-US" i="1" dirty="0">
              <a:cs typeface="Arial"/>
            </a:endParaRPr>
          </a:p>
          <a:p>
            <a:pPr lvl="2"/>
            <a:endParaRPr lang="en-US" dirty="0"/>
          </a:p>
          <a:p>
            <a:pPr lvl="2"/>
            <a:r>
              <a:rPr lang="en-US" dirty="0"/>
              <a:t>Decision 5-4 – “carry” includes transporting in one’s vehicle</a:t>
            </a:r>
          </a:p>
          <a:p>
            <a:pPr lvl="2" indent="-182245"/>
            <a:r>
              <a:rPr lang="en-US" dirty="0"/>
              <a:t>Majority Justice Breyer: 1/3 of the instances of “carry” with “gun” collocates are in a car</a:t>
            </a:r>
            <a:endParaRPr lang="en-US" dirty="0">
              <a:cs typeface="Arial"/>
            </a:endParaRPr>
          </a:p>
          <a:p>
            <a:pPr lvl="2"/>
            <a:r>
              <a:rPr lang="en-US" dirty="0"/>
              <a:t>Dissent Justice Ginsburg: what are the other 2/3?</a:t>
            </a:r>
          </a:p>
        </p:txBody>
      </p:sp>
    </p:spTree>
    <p:extLst>
      <p:ext uri="{BB962C8B-B14F-4D97-AF65-F5344CB8AC3E}">
        <p14:creationId xmlns:p14="http://schemas.microsoft.com/office/powerpoint/2010/main" val="179988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652C-4605-4D87-A6E4-57B1C3DC4CED}"/>
              </a:ext>
            </a:extLst>
          </p:cNvPr>
          <p:cNvSpPr>
            <a:spLocks noGrp="1"/>
          </p:cNvSpPr>
          <p:nvPr>
            <p:ph type="title"/>
          </p:nvPr>
        </p:nvSpPr>
        <p:spPr/>
        <p:txBody>
          <a:bodyPr>
            <a:normAutofit/>
          </a:bodyPr>
          <a:lstStyle/>
          <a:p>
            <a:r>
              <a:rPr lang="en-US" b="1" dirty="0"/>
              <a:t>1b. Ordinary Meaning of “labor or service”</a:t>
            </a:r>
          </a:p>
        </p:txBody>
      </p:sp>
      <p:sp>
        <p:nvSpPr>
          <p:cNvPr id="3" name="Content Placeholder 2">
            <a:extLst>
              <a:ext uri="{FF2B5EF4-FFF2-40B4-BE49-F238E27FC236}">
                <a16:creationId xmlns:a16="http://schemas.microsoft.com/office/drawing/2014/main" id="{F7218F29-B008-4079-97AF-0C2C22ADC236}"/>
              </a:ext>
            </a:extLst>
          </p:cNvPr>
          <p:cNvSpPr>
            <a:spLocks noGrp="1"/>
          </p:cNvSpPr>
          <p:nvPr>
            <p:ph idx="1"/>
          </p:nvPr>
        </p:nvSpPr>
        <p:spPr/>
        <p:txBody>
          <a:bodyPr/>
          <a:lstStyle/>
          <a:p>
            <a:pPr marL="182245" indent="-182245"/>
            <a:r>
              <a:rPr lang="en-US" b="1" dirty="0">
                <a:solidFill>
                  <a:schemeClr val="accent1">
                    <a:lumMod val="75000"/>
                  </a:schemeClr>
                </a:solidFill>
              </a:rPr>
              <a:t>Historic</a:t>
            </a:r>
            <a:r>
              <a:rPr lang="en-US" dirty="0"/>
              <a:t> “labor or service” (COHA: 1810-2000)</a:t>
            </a:r>
          </a:p>
          <a:p>
            <a:pPr marL="182245" indent="-182245"/>
            <a:r>
              <a:rPr lang="en-US" dirty="0"/>
              <a:t>“labor or service” = </a:t>
            </a:r>
            <a:r>
              <a:rPr lang="en-US" b="1" dirty="0">
                <a:solidFill>
                  <a:schemeClr val="accent1">
                    <a:lumMod val="75000"/>
                  </a:schemeClr>
                </a:solidFill>
              </a:rPr>
              <a:t>14</a:t>
            </a:r>
            <a:r>
              <a:rPr lang="en-US" dirty="0"/>
              <a:t> </a:t>
            </a:r>
            <a:endParaRPr lang="en-US" dirty="0">
              <a:cs typeface="Arial"/>
            </a:endParaRPr>
          </a:p>
          <a:p>
            <a:pPr lvl="1"/>
            <a:r>
              <a:rPr lang="en-US" dirty="0"/>
              <a:t>10 = slaves or the work performed by slaves</a:t>
            </a:r>
          </a:p>
          <a:p>
            <a:pPr lvl="1"/>
            <a:r>
              <a:rPr lang="en-US" dirty="0"/>
              <a:t>1 = the statute in this analysis</a:t>
            </a:r>
          </a:p>
          <a:p>
            <a:pPr lvl="1"/>
            <a:r>
              <a:rPr lang="en-US" dirty="0"/>
              <a:t>3 = paid industrial labor (1873 and 1877) and domestic labor (1954)</a:t>
            </a:r>
          </a:p>
          <a:p>
            <a:pPr lvl="1" indent="-182245"/>
            <a:r>
              <a:rPr lang="en-US" dirty="0" err="1">
                <a:cs typeface="Arial"/>
              </a:rPr>
              <a:t>GoogleBooks</a:t>
            </a:r>
            <a:r>
              <a:rPr lang="en-US" dirty="0">
                <a:cs typeface="Arial"/>
              </a:rPr>
              <a:t>: 1840-1900 were official government documents or historical works referring to such documents: </a:t>
            </a:r>
            <a:endParaRPr lang="en-US" dirty="0">
              <a:ea typeface="+mn-lt"/>
              <a:cs typeface="+mn-lt"/>
            </a:endParaRPr>
          </a:p>
          <a:p>
            <a:pPr lvl="1" indent="-182245"/>
            <a:endParaRPr lang="en-US" dirty="0">
              <a:cs typeface="Arial"/>
            </a:endParaRPr>
          </a:p>
          <a:p>
            <a:r>
              <a:rPr lang="en-US" b="1" dirty="0">
                <a:solidFill>
                  <a:schemeClr val="accent1">
                    <a:lumMod val="75000"/>
                  </a:schemeClr>
                </a:solidFill>
              </a:rPr>
              <a:t>Contemporary</a:t>
            </a:r>
            <a:r>
              <a:rPr lang="en-US" dirty="0"/>
              <a:t> “labor or service” (COCA: 1990-2017)</a:t>
            </a:r>
          </a:p>
          <a:p>
            <a:pPr marL="182245" indent="-182245"/>
            <a:r>
              <a:rPr lang="en-US" dirty="0"/>
              <a:t>“labor or service” = </a:t>
            </a:r>
            <a:r>
              <a:rPr lang="en-US" b="1" dirty="0">
                <a:solidFill>
                  <a:schemeClr val="accent1">
                    <a:lumMod val="75000"/>
                  </a:schemeClr>
                </a:solidFill>
              </a:rPr>
              <a:t>2</a:t>
            </a:r>
            <a:endParaRPr lang="en-US" b="1" dirty="0">
              <a:solidFill>
                <a:schemeClr val="accent1">
                  <a:lumMod val="75000"/>
                </a:schemeClr>
              </a:solidFill>
              <a:cs typeface="Arial"/>
            </a:endParaRPr>
          </a:p>
          <a:p>
            <a:pPr lvl="1"/>
            <a:r>
              <a:rPr lang="en-US" dirty="0"/>
              <a:t>2 = workers who held low-paid jobs</a:t>
            </a:r>
          </a:p>
          <a:p>
            <a:pPr lvl="1" indent="-182245"/>
            <a:r>
              <a:rPr lang="en-US" dirty="0" err="1">
                <a:ea typeface="+mn-lt"/>
                <a:cs typeface="+mn-lt"/>
              </a:rPr>
              <a:t>GoogleBooks</a:t>
            </a:r>
            <a:r>
              <a:rPr lang="en-US" dirty="0">
                <a:ea typeface="+mn-lt"/>
                <a:cs typeface="+mn-lt"/>
              </a:rPr>
              <a:t>: 1960-2000 non-fiction texts about historical laws, government labor bulletins, and legal documents</a:t>
            </a:r>
          </a:p>
          <a:p>
            <a:pPr lvl="1" indent="-182245"/>
            <a:endParaRPr lang="en-US" dirty="0">
              <a:cs typeface="Arial"/>
            </a:endParaRPr>
          </a:p>
        </p:txBody>
      </p:sp>
    </p:spTree>
    <p:extLst>
      <p:ext uri="{BB962C8B-B14F-4D97-AF65-F5344CB8AC3E}">
        <p14:creationId xmlns:p14="http://schemas.microsoft.com/office/powerpoint/2010/main" val="331163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9843-F82E-4515-978F-2691598738AD}"/>
              </a:ext>
            </a:extLst>
          </p:cNvPr>
          <p:cNvSpPr>
            <a:spLocks noGrp="1"/>
          </p:cNvSpPr>
          <p:nvPr>
            <p:ph type="title"/>
          </p:nvPr>
        </p:nvSpPr>
        <p:spPr/>
        <p:txBody>
          <a:bodyPr/>
          <a:lstStyle/>
          <a:p>
            <a:pPr algn="ctr"/>
            <a:r>
              <a:rPr lang="en-US" dirty="0"/>
              <a:t>Google Books </a:t>
            </a:r>
            <a:r>
              <a:rPr lang="en-US" dirty="0" err="1"/>
              <a:t>Ngram</a:t>
            </a:r>
            <a:r>
              <a:rPr lang="en-US" dirty="0"/>
              <a:t> Viewer “labor or service”</a:t>
            </a:r>
          </a:p>
        </p:txBody>
      </p:sp>
      <p:pic>
        <p:nvPicPr>
          <p:cNvPr id="4" name="Content Placeholder 3">
            <a:extLst>
              <a:ext uri="{FF2B5EF4-FFF2-40B4-BE49-F238E27FC236}">
                <a16:creationId xmlns:a16="http://schemas.microsoft.com/office/drawing/2014/main" id="{2179F618-90E9-4FF2-92A0-7AD318CC3DB9}"/>
              </a:ext>
            </a:extLst>
          </p:cNvPr>
          <p:cNvPicPr>
            <a:picLocks noGrp="1" noChangeAspect="1"/>
          </p:cNvPicPr>
          <p:nvPr>
            <p:ph idx="1"/>
          </p:nvPr>
        </p:nvPicPr>
        <p:blipFill>
          <a:blip r:embed="rId2"/>
          <a:stretch>
            <a:fillRect/>
          </a:stretch>
        </p:blipFill>
        <p:spPr>
          <a:xfrm>
            <a:off x="609600" y="1700351"/>
            <a:ext cx="10972799" cy="4894506"/>
          </a:xfrm>
          <a:prstGeom prst="rect">
            <a:avLst/>
          </a:prstGeom>
        </p:spPr>
      </p:pic>
    </p:spTree>
    <p:extLst>
      <p:ext uri="{BB962C8B-B14F-4D97-AF65-F5344CB8AC3E}">
        <p14:creationId xmlns:p14="http://schemas.microsoft.com/office/powerpoint/2010/main" val="12715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8ADC0-D488-43AD-B2BD-BA10F4321023}"/>
              </a:ext>
            </a:extLst>
          </p:cNvPr>
          <p:cNvSpPr>
            <a:spLocks noGrp="1"/>
          </p:cNvSpPr>
          <p:nvPr>
            <p:ph type="title"/>
          </p:nvPr>
        </p:nvSpPr>
        <p:spPr/>
        <p:txBody>
          <a:bodyPr>
            <a:normAutofit/>
          </a:bodyPr>
          <a:lstStyle/>
          <a:p>
            <a:pPr algn="ctr"/>
            <a:r>
              <a:rPr lang="en-US" dirty="0"/>
              <a:t>“Labor or Service”: Composition or Construction?</a:t>
            </a:r>
            <a:endParaRPr lang="en-US" dirty="0">
              <a:cs typeface="Arial"/>
            </a:endParaRPr>
          </a:p>
        </p:txBody>
      </p:sp>
      <p:sp>
        <p:nvSpPr>
          <p:cNvPr id="6" name="Content Placeholder 5">
            <a:extLst>
              <a:ext uri="{FF2B5EF4-FFF2-40B4-BE49-F238E27FC236}">
                <a16:creationId xmlns:a16="http://schemas.microsoft.com/office/drawing/2014/main" id="{258BA6FA-A501-46E2-AF8C-C080706513F0}"/>
              </a:ext>
            </a:extLst>
          </p:cNvPr>
          <p:cNvSpPr>
            <a:spLocks noGrp="1"/>
          </p:cNvSpPr>
          <p:nvPr>
            <p:ph idx="1"/>
          </p:nvPr>
        </p:nvSpPr>
        <p:spPr/>
        <p:txBody>
          <a:bodyPr/>
          <a:lstStyle/>
          <a:p>
            <a:endParaRPr lang="en-US" dirty="0"/>
          </a:p>
          <a:p>
            <a:r>
              <a:rPr lang="en-US" dirty="0"/>
              <a:t>These facts raise an important linguistic question: </a:t>
            </a:r>
            <a:r>
              <a:rPr lang="en-US" i="1" dirty="0"/>
              <a:t>should the meaning of “labor or service” be taken as </a:t>
            </a:r>
            <a:r>
              <a:rPr lang="en-US" b="1" i="1" dirty="0">
                <a:solidFill>
                  <a:schemeClr val="accent1">
                    <a:lumMod val="75000"/>
                  </a:schemeClr>
                </a:solidFill>
              </a:rPr>
              <a:t>compositional</a:t>
            </a:r>
            <a:r>
              <a:rPr lang="en-US" i="1" dirty="0"/>
              <a:t> (i.e., the sum of their parts) or as a single </a:t>
            </a:r>
            <a:r>
              <a:rPr lang="en-US" b="1" i="1" dirty="0">
                <a:solidFill>
                  <a:schemeClr val="accent1">
                    <a:lumMod val="75000"/>
                  </a:schemeClr>
                </a:solidFill>
              </a:rPr>
              <a:t>construction</a:t>
            </a:r>
            <a:r>
              <a:rPr lang="en-US" i="1" dirty="0"/>
              <a:t>?</a:t>
            </a:r>
          </a:p>
          <a:p>
            <a:endParaRPr lang="en-US" dirty="0"/>
          </a:p>
          <a:p>
            <a:pPr lvl="1"/>
            <a:r>
              <a:rPr lang="en-US" dirty="0"/>
              <a:t>Language is largely </a:t>
            </a:r>
            <a:r>
              <a:rPr lang="en-US" b="1" dirty="0">
                <a:solidFill>
                  <a:schemeClr val="accent1">
                    <a:lumMod val="75000"/>
                  </a:schemeClr>
                </a:solidFill>
              </a:rPr>
              <a:t>compositional</a:t>
            </a:r>
            <a:r>
              <a:rPr lang="en-US" dirty="0"/>
              <a:t>:</a:t>
            </a:r>
          </a:p>
          <a:p>
            <a:pPr lvl="2"/>
            <a:r>
              <a:rPr lang="en-US" dirty="0"/>
              <a:t>A blue sweater is a sweater that is blue.</a:t>
            </a:r>
          </a:p>
          <a:p>
            <a:pPr lvl="1"/>
            <a:endParaRPr lang="en-US" dirty="0"/>
          </a:p>
          <a:p>
            <a:pPr lvl="1"/>
            <a:r>
              <a:rPr lang="en-US" dirty="0"/>
              <a:t>But it is also sometime a matter of </a:t>
            </a:r>
            <a:r>
              <a:rPr lang="en-US" b="1" dirty="0">
                <a:solidFill>
                  <a:schemeClr val="accent1">
                    <a:lumMod val="75000"/>
                  </a:schemeClr>
                </a:solidFill>
              </a:rPr>
              <a:t>construction</a:t>
            </a:r>
            <a:r>
              <a:rPr lang="en-US" dirty="0"/>
              <a:t>:</a:t>
            </a:r>
          </a:p>
          <a:p>
            <a:pPr lvl="2"/>
            <a:r>
              <a:rPr lang="en-US" dirty="0"/>
              <a:t>“Rough and ready” does not mean that one is both rough and ready.</a:t>
            </a:r>
          </a:p>
          <a:p>
            <a:endParaRPr lang="en-US" dirty="0"/>
          </a:p>
        </p:txBody>
      </p:sp>
    </p:spTree>
    <p:extLst>
      <p:ext uri="{BB962C8B-B14F-4D97-AF65-F5344CB8AC3E}">
        <p14:creationId xmlns:p14="http://schemas.microsoft.com/office/powerpoint/2010/main" val="111743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79F5-6691-491E-AB9A-97EDB8972F69}"/>
              </a:ext>
            </a:extLst>
          </p:cNvPr>
          <p:cNvSpPr>
            <a:spLocks noGrp="1"/>
          </p:cNvSpPr>
          <p:nvPr>
            <p:ph type="title"/>
          </p:nvPr>
        </p:nvSpPr>
        <p:spPr/>
        <p:txBody>
          <a:bodyPr>
            <a:normAutofit/>
          </a:bodyPr>
          <a:lstStyle/>
          <a:p>
            <a:pPr algn="ctr"/>
            <a:r>
              <a:rPr lang="en-US" dirty="0"/>
              <a:t>Additionally… “labor or service </a:t>
            </a:r>
            <a:r>
              <a:rPr lang="en-US" b="1" i="1" dirty="0">
                <a:solidFill>
                  <a:schemeClr val="accent1">
                    <a:lumMod val="75000"/>
                  </a:schemeClr>
                </a:solidFill>
              </a:rPr>
              <a:t>of any kind</a:t>
            </a:r>
            <a:r>
              <a:rPr lang="en-US" i="1" dirty="0"/>
              <a:t>” </a:t>
            </a:r>
            <a:endParaRPr lang="en-US" i="1" dirty="0">
              <a:solidFill>
                <a:srgbClr val="FF0000"/>
              </a:solidFill>
              <a:cs typeface="Arial"/>
            </a:endParaRPr>
          </a:p>
        </p:txBody>
      </p:sp>
      <p:sp>
        <p:nvSpPr>
          <p:cNvPr id="3" name="Content Placeholder 2">
            <a:extLst>
              <a:ext uri="{FF2B5EF4-FFF2-40B4-BE49-F238E27FC236}">
                <a16:creationId xmlns:a16="http://schemas.microsoft.com/office/drawing/2014/main" id="{4C0E1611-1A84-4F51-BF63-DCE020B29E29}"/>
              </a:ext>
            </a:extLst>
          </p:cNvPr>
          <p:cNvSpPr>
            <a:spLocks noGrp="1"/>
          </p:cNvSpPr>
          <p:nvPr>
            <p:ph idx="1"/>
          </p:nvPr>
        </p:nvSpPr>
        <p:spPr/>
        <p:txBody>
          <a:bodyPr/>
          <a:lstStyle/>
          <a:p>
            <a:pPr lvl="1" indent="-182245"/>
            <a:endParaRPr lang="en-US" dirty="0"/>
          </a:p>
          <a:p>
            <a:pPr marL="182245" indent="-182245"/>
            <a:r>
              <a:rPr lang="en-US" dirty="0">
                <a:ea typeface="+mn-lt"/>
                <a:cs typeface="+mn-lt"/>
              </a:rPr>
              <a:t>If a </a:t>
            </a:r>
            <a:r>
              <a:rPr lang="en-US" b="1" dirty="0">
                <a:solidFill>
                  <a:schemeClr val="accent1">
                    <a:lumMod val="75000"/>
                  </a:schemeClr>
                </a:solidFill>
                <a:ea typeface="+mn-lt"/>
                <a:cs typeface="+mn-lt"/>
              </a:rPr>
              <a:t>construction</a:t>
            </a:r>
            <a:r>
              <a:rPr lang="en-US" dirty="0">
                <a:ea typeface="+mn-lt"/>
                <a:cs typeface="+mn-lt"/>
              </a:rPr>
              <a:t>, then this means slave-like work of any kind.</a:t>
            </a:r>
          </a:p>
          <a:p>
            <a:pPr marL="182245" indent="-182245"/>
            <a:endParaRPr lang="en-US" dirty="0">
              <a:ea typeface="+mn-lt"/>
              <a:cs typeface="+mn-lt"/>
            </a:endParaRPr>
          </a:p>
          <a:p>
            <a:pPr marL="182245" indent="-182245"/>
            <a:r>
              <a:rPr lang="en-US" dirty="0">
                <a:ea typeface="+mn-lt"/>
                <a:cs typeface="+mn-lt"/>
              </a:rPr>
              <a:t>If </a:t>
            </a:r>
            <a:r>
              <a:rPr lang="en-US" b="1" dirty="0">
                <a:solidFill>
                  <a:schemeClr val="accent1">
                    <a:lumMod val="75000"/>
                  </a:schemeClr>
                </a:solidFill>
                <a:ea typeface="+mn-lt"/>
                <a:cs typeface="+mn-lt"/>
              </a:rPr>
              <a:t>compositional</a:t>
            </a:r>
            <a:r>
              <a:rPr lang="en-US" dirty="0">
                <a:ea typeface="+mn-lt"/>
                <a:cs typeface="+mn-lt"/>
              </a:rPr>
              <a:t>, it may mean "labor of any kind" or "service of any kind". </a:t>
            </a:r>
          </a:p>
          <a:p>
            <a:pPr marL="182245" indent="-182245"/>
            <a:endParaRPr lang="en-US" dirty="0">
              <a:ea typeface="+mn-lt"/>
              <a:cs typeface="+mn-lt"/>
            </a:endParaRPr>
          </a:p>
          <a:p>
            <a:pPr marL="182245" indent="-182245"/>
            <a:r>
              <a:rPr lang="en-US" i="1" dirty="0">
                <a:ea typeface="+mn-lt"/>
                <a:cs typeface="+mn-lt"/>
                <a:sym typeface="Wingdings" panose="05000000000000000000" pitchFamily="2" charset="2"/>
              </a:rPr>
              <a:t></a:t>
            </a:r>
            <a:r>
              <a:rPr lang="en-US" i="1" dirty="0">
                <a:ea typeface="+mn-lt"/>
                <a:cs typeface="+mn-lt"/>
              </a:rPr>
              <a:t> Difficult to argue that the rector was not performing service of some kind.</a:t>
            </a:r>
            <a:endParaRPr lang="en-US" i="1" dirty="0">
              <a:cs typeface="Arial"/>
            </a:endParaRPr>
          </a:p>
        </p:txBody>
      </p:sp>
    </p:spTree>
    <p:extLst>
      <p:ext uri="{BB962C8B-B14F-4D97-AF65-F5344CB8AC3E}">
        <p14:creationId xmlns:p14="http://schemas.microsoft.com/office/powerpoint/2010/main" val="232687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72FF-179A-44BE-AD34-6B208BAB4FBF}"/>
              </a:ext>
            </a:extLst>
          </p:cNvPr>
          <p:cNvSpPr>
            <a:spLocks noGrp="1"/>
          </p:cNvSpPr>
          <p:nvPr>
            <p:ph type="title"/>
          </p:nvPr>
        </p:nvSpPr>
        <p:spPr/>
        <p:txBody>
          <a:bodyPr>
            <a:normAutofit/>
          </a:bodyPr>
          <a:lstStyle/>
          <a:p>
            <a:pPr algn="ctr"/>
            <a:r>
              <a:rPr lang="en-US" dirty="0"/>
              <a:t>Court Opinion</a:t>
            </a:r>
            <a:endParaRPr lang="en-US" dirty="0">
              <a:solidFill>
                <a:srgbClr val="FF0000"/>
              </a:solidFill>
              <a:cs typeface="Arial"/>
            </a:endParaRPr>
          </a:p>
        </p:txBody>
      </p:sp>
      <p:sp>
        <p:nvSpPr>
          <p:cNvPr id="3" name="Content Placeholder 2">
            <a:extLst>
              <a:ext uri="{FF2B5EF4-FFF2-40B4-BE49-F238E27FC236}">
                <a16:creationId xmlns:a16="http://schemas.microsoft.com/office/drawing/2014/main" id="{7AB8B24B-4659-4076-805A-D030D2B35DA4}"/>
              </a:ext>
            </a:extLst>
          </p:cNvPr>
          <p:cNvSpPr>
            <a:spLocks noGrp="1"/>
          </p:cNvSpPr>
          <p:nvPr>
            <p:ph idx="1"/>
          </p:nvPr>
        </p:nvSpPr>
        <p:spPr/>
        <p:txBody>
          <a:bodyPr/>
          <a:lstStyle/>
          <a:p>
            <a:r>
              <a:rPr lang="en-US" dirty="0"/>
              <a:t>The Court was well aware of these arguments:</a:t>
            </a:r>
          </a:p>
          <a:p>
            <a:endParaRPr lang="en-US" dirty="0"/>
          </a:p>
          <a:p>
            <a:pPr lvl="1" indent="-182245"/>
            <a:r>
              <a:rPr lang="en-US" dirty="0"/>
              <a:t>It must be conceded that the act of the corporation is within the letter of this section, for the relation of rector to his church is </a:t>
            </a:r>
            <a:r>
              <a:rPr lang="en-US" b="1" dirty="0"/>
              <a:t>one of service</a:t>
            </a:r>
            <a:r>
              <a:rPr lang="en-US" dirty="0"/>
              <a:t>, and </a:t>
            </a:r>
            <a:r>
              <a:rPr lang="en-US" b="1" dirty="0"/>
              <a:t>implies labor</a:t>
            </a:r>
            <a:r>
              <a:rPr lang="en-US" dirty="0"/>
              <a:t> on the one side with compensation on the other. Not only are the general words </a:t>
            </a:r>
            <a:r>
              <a:rPr lang="en-US" b="1" i="1" dirty="0"/>
              <a:t>labor and service</a:t>
            </a:r>
            <a:r>
              <a:rPr lang="en-US" dirty="0"/>
              <a:t> both used, but also, as it were to guard against any narrow interpretation and emphasize a breadth of meaning, to them is added “</a:t>
            </a:r>
            <a:r>
              <a:rPr lang="en-US" b="1" dirty="0"/>
              <a:t>of any kind</a:t>
            </a:r>
            <a:r>
              <a:rPr lang="en-US" dirty="0"/>
              <a:t>;” and, further, as noticed by the Circuit Judge in his opinion, the fifth section, which makes specific </a:t>
            </a:r>
            <a:r>
              <a:rPr lang="en-US" b="1" dirty="0"/>
              <a:t>exceptions</a:t>
            </a:r>
            <a:r>
              <a:rPr lang="en-US" dirty="0"/>
              <a:t>, among them professional actors, artists, lecturers, singers and domestic servants, strengthens the idea that every other kind of </a:t>
            </a:r>
            <a:r>
              <a:rPr lang="en-US" b="1" dirty="0"/>
              <a:t>labor and service</a:t>
            </a:r>
            <a:r>
              <a:rPr lang="en-US" dirty="0"/>
              <a:t> was intended to be reached by the first section.</a:t>
            </a:r>
            <a:endParaRPr lang="en-US" dirty="0">
              <a:cs typeface="Arial"/>
            </a:endParaRPr>
          </a:p>
          <a:p>
            <a:pPr lvl="1"/>
            <a:endParaRPr lang="en-US" dirty="0"/>
          </a:p>
          <a:p>
            <a:pPr marL="182245" indent="-182245"/>
            <a:r>
              <a:rPr lang="en-US" dirty="0">
                <a:sym typeface="Wingdings" panose="05000000000000000000" pitchFamily="2" charset="2"/>
              </a:rPr>
              <a:t> </a:t>
            </a:r>
            <a:r>
              <a:rPr lang="en-US" dirty="0"/>
              <a:t>Yet, the Court determined that the purpose of the statute, the fact that the title of the statute mentioned only “</a:t>
            </a:r>
            <a:r>
              <a:rPr lang="en-US" b="1" dirty="0">
                <a:solidFill>
                  <a:schemeClr val="accent1">
                    <a:lumMod val="75000"/>
                  </a:schemeClr>
                </a:solidFill>
              </a:rPr>
              <a:t>labor</a:t>
            </a:r>
            <a:r>
              <a:rPr lang="en-US" dirty="0"/>
              <a:t>,” and the ordinary meaning of “</a:t>
            </a:r>
            <a:r>
              <a:rPr lang="en-US" b="1" dirty="0">
                <a:solidFill>
                  <a:schemeClr val="accent1">
                    <a:lumMod val="75000"/>
                  </a:schemeClr>
                </a:solidFill>
              </a:rPr>
              <a:t>labor</a:t>
            </a:r>
            <a:r>
              <a:rPr lang="en-US" dirty="0"/>
              <a:t>” outmatched the arguments to the contrary. </a:t>
            </a:r>
            <a:endParaRPr lang="en-US" dirty="0">
              <a:cs typeface="Arial"/>
            </a:endParaRPr>
          </a:p>
          <a:p>
            <a:pPr lvl="1"/>
            <a:endParaRPr lang="en-US" dirty="0"/>
          </a:p>
        </p:txBody>
      </p:sp>
    </p:spTree>
    <p:extLst>
      <p:ext uri="{BB962C8B-B14F-4D97-AF65-F5344CB8AC3E}">
        <p14:creationId xmlns:p14="http://schemas.microsoft.com/office/powerpoint/2010/main" val="351707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AFD05-31AD-4121-94B2-F4BDDCB8C5E2}"/>
              </a:ext>
            </a:extLst>
          </p:cNvPr>
          <p:cNvSpPr>
            <a:spLocks noGrp="1"/>
          </p:cNvSpPr>
          <p:nvPr>
            <p:ph type="title"/>
          </p:nvPr>
        </p:nvSpPr>
        <p:spPr/>
        <p:txBody>
          <a:bodyPr/>
          <a:lstStyle/>
          <a:p>
            <a:r>
              <a:rPr lang="en-US" b="1" dirty="0"/>
              <a:t>2a. What does “labor” mean?</a:t>
            </a:r>
            <a:endParaRPr lang="en-US" dirty="0"/>
          </a:p>
        </p:txBody>
      </p:sp>
      <p:sp>
        <p:nvSpPr>
          <p:cNvPr id="5" name="Content Placeholder 4">
            <a:extLst>
              <a:ext uri="{FF2B5EF4-FFF2-40B4-BE49-F238E27FC236}">
                <a16:creationId xmlns:a16="http://schemas.microsoft.com/office/drawing/2014/main" id="{422CEC30-515C-4285-AA79-1B2B91F79143}"/>
              </a:ext>
            </a:extLst>
          </p:cNvPr>
          <p:cNvSpPr>
            <a:spLocks noGrp="1"/>
          </p:cNvSpPr>
          <p:nvPr>
            <p:ph sz="half" idx="1"/>
          </p:nvPr>
        </p:nvSpPr>
        <p:spPr>
          <a:xfrm>
            <a:off x="609600" y="1673352"/>
            <a:ext cx="3781425" cy="4718304"/>
          </a:xfrm>
        </p:spPr>
        <p:txBody>
          <a:bodyPr/>
          <a:lstStyle/>
          <a:p>
            <a:r>
              <a:rPr lang="en-US" dirty="0" err="1"/>
              <a:t>Adjs</a:t>
            </a:r>
            <a:r>
              <a:rPr lang="en-US" dirty="0"/>
              <a:t> collocating with “LABOR” highlight the </a:t>
            </a:r>
            <a:r>
              <a:rPr lang="en-US" b="1" dirty="0">
                <a:solidFill>
                  <a:srgbClr val="FF0000"/>
                </a:solidFill>
              </a:rPr>
              <a:t>physical, manual,</a:t>
            </a:r>
            <a:r>
              <a:rPr lang="en-US" dirty="0">
                <a:solidFill>
                  <a:srgbClr val="FF0000"/>
                </a:solidFill>
              </a:rPr>
              <a:t> </a:t>
            </a:r>
            <a:r>
              <a:rPr lang="en-US" dirty="0"/>
              <a:t>or</a:t>
            </a:r>
            <a:r>
              <a:rPr lang="en-US" dirty="0">
                <a:solidFill>
                  <a:srgbClr val="FF0000"/>
                </a:solidFill>
              </a:rPr>
              <a:t> </a:t>
            </a:r>
            <a:r>
              <a:rPr lang="en-US" b="1" dirty="0">
                <a:solidFill>
                  <a:srgbClr val="FF0000"/>
                </a:solidFill>
              </a:rPr>
              <a:t>low-paid</a:t>
            </a:r>
            <a:r>
              <a:rPr lang="en-US" b="1" dirty="0"/>
              <a:t> </a:t>
            </a:r>
            <a:r>
              <a:rPr lang="en-US" dirty="0"/>
              <a:t>aspects</a:t>
            </a:r>
          </a:p>
          <a:p>
            <a:endParaRPr lang="en-US" dirty="0"/>
          </a:p>
          <a:p>
            <a:r>
              <a:rPr lang="en-US" dirty="0"/>
              <a:t>KWIC searches produced similar findings for other adjectives</a:t>
            </a:r>
          </a:p>
        </p:txBody>
      </p:sp>
      <p:graphicFrame>
        <p:nvGraphicFramePr>
          <p:cNvPr id="7" name="Content Placeholder 6">
            <a:extLst>
              <a:ext uri="{FF2B5EF4-FFF2-40B4-BE49-F238E27FC236}">
                <a16:creationId xmlns:a16="http://schemas.microsoft.com/office/drawing/2014/main" id="{22BAEF27-3D7A-4706-B848-6B560DA859B0}"/>
              </a:ext>
            </a:extLst>
          </p:cNvPr>
          <p:cNvGraphicFramePr>
            <a:graphicFrameLocks noGrp="1"/>
          </p:cNvGraphicFramePr>
          <p:nvPr>
            <p:ph sz="half" idx="2"/>
            <p:extLst>
              <p:ext uri="{D42A27DB-BD31-4B8C-83A1-F6EECF244321}">
                <p14:modId xmlns:p14="http://schemas.microsoft.com/office/powerpoint/2010/main" val="1320424181"/>
              </p:ext>
            </p:extLst>
          </p:nvPr>
        </p:nvGraphicFramePr>
        <p:xfrm>
          <a:off x="4581520" y="1806575"/>
          <a:ext cx="7000880" cy="407924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393211004"/>
                    </a:ext>
                  </a:extLst>
                </a:gridCol>
                <a:gridCol w="1252540">
                  <a:extLst>
                    <a:ext uri="{9D8B030D-6E8A-4147-A177-3AD203B41FA5}">
                      <a16:colId xmlns:a16="http://schemas.microsoft.com/office/drawing/2014/main" val="754467809"/>
                    </a:ext>
                  </a:extLst>
                </a:gridCol>
                <a:gridCol w="2176460">
                  <a:extLst>
                    <a:ext uri="{9D8B030D-6E8A-4147-A177-3AD203B41FA5}">
                      <a16:colId xmlns:a16="http://schemas.microsoft.com/office/drawing/2014/main" val="1337560803"/>
                    </a:ext>
                  </a:extLst>
                </a:gridCol>
                <a:gridCol w="1323980">
                  <a:extLst>
                    <a:ext uri="{9D8B030D-6E8A-4147-A177-3AD203B41FA5}">
                      <a16:colId xmlns:a16="http://schemas.microsoft.com/office/drawing/2014/main" val="2321792083"/>
                    </a:ext>
                  </a:extLst>
                </a:gridCol>
              </a:tblGrid>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COHA: 1880-1899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Raw Freq</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COCA: 2010-2017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Raw Freq</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60752"/>
                  </a:ext>
                </a:extLst>
              </a:tr>
              <a:tr h="370840">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Manual</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104</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Manual</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134</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5650674"/>
                  </a:ext>
                </a:extLst>
              </a:tr>
              <a:tr h="370840">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Hard</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92</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Hard</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128</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0102672"/>
                  </a:ext>
                </a:extLst>
              </a:tr>
              <a:tr h="370840">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Organized</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Cheap</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8906349"/>
                  </a:ext>
                </a:extLst>
              </a:tr>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Skilled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Organized</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7345226"/>
                  </a:ext>
                </a:extLst>
              </a:tr>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Productive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Forced</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4339228"/>
                  </a:ext>
                </a:extLst>
              </a:tr>
              <a:tr h="370840">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Unskilled</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4450181"/>
                  </a:ext>
                </a:extLst>
              </a:tr>
              <a:tr h="370840">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Cheap</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Physical</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1633881"/>
                  </a:ext>
                </a:extLst>
              </a:tr>
              <a:tr h="370840">
                <a:tc>
                  <a:txBody>
                    <a:bodyPr/>
                    <a:lstStyle/>
                    <a:p>
                      <a:pPr marL="0" marR="0" algn="just">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Arduous</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Skilled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8423294"/>
                  </a:ext>
                </a:extLst>
              </a:tr>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Honest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Agricultural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172485"/>
                  </a:ext>
                </a:extLst>
              </a:tr>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Patient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Environmental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2196480"/>
                  </a:ext>
                </a:extLst>
              </a:tr>
            </a:tbl>
          </a:graphicData>
        </a:graphic>
      </p:graphicFrame>
    </p:spTree>
    <p:extLst>
      <p:ext uri="{BB962C8B-B14F-4D97-AF65-F5344CB8AC3E}">
        <p14:creationId xmlns:p14="http://schemas.microsoft.com/office/powerpoint/2010/main" val="1521314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A662-D834-4F11-8D4B-D9E7EE6FA025}"/>
              </a:ext>
            </a:extLst>
          </p:cNvPr>
          <p:cNvSpPr>
            <a:spLocks noGrp="1"/>
          </p:cNvSpPr>
          <p:nvPr>
            <p:ph type="title"/>
          </p:nvPr>
        </p:nvSpPr>
        <p:spPr/>
        <p:txBody>
          <a:bodyPr>
            <a:normAutofit/>
          </a:bodyPr>
          <a:lstStyle/>
          <a:p>
            <a:pPr algn="ctr"/>
            <a:r>
              <a:rPr lang="en-US" dirty="0">
                <a:solidFill>
                  <a:schemeClr val="tx1"/>
                </a:solidFill>
              </a:rPr>
              <a:t>So, what is “labor” in ordinary meaning?</a:t>
            </a:r>
          </a:p>
        </p:txBody>
      </p:sp>
      <p:sp>
        <p:nvSpPr>
          <p:cNvPr id="3" name="Content Placeholder 2">
            <a:extLst>
              <a:ext uri="{FF2B5EF4-FFF2-40B4-BE49-F238E27FC236}">
                <a16:creationId xmlns:a16="http://schemas.microsoft.com/office/drawing/2014/main" id="{8A66BF5C-6CA6-455C-819B-D2BFF277406A}"/>
              </a:ext>
            </a:extLst>
          </p:cNvPr>
          <p:cNvSpPr>
            <a:spLocks noGrp="1"/>
          </p:cNvSpPr>
          <p:nvPr>
            <p:ph idx="1"/>
          </p:nvPr>
        </p:nvSpPr>
        <p:spPr/>
        <p:txBody>
          <a:bodyPr/>
          <a:lstStyle/>
          <a:p>
            <a:endParaRPr lang="en-US" dirty="0"/>
          </a:p>
          <a:p>
            <a:r>
              <a:rPr lang="en-US" dirty="0"/>
              <a:t>These results demonstrate that while “labor” </a:t>
            </a:r>
            <a:r>
              <a:rPr lang="en-US" i="1" dirty="0">
                <a:solidFill>
                  <a:schemeClr val="accent1">
                    <a:lumMod val="75000"/>
                  </a:schemeClr>
                </a:solidFill>
              </a:rPr>
              <a:t>can be a mental activity (e.g., skilled, patient)</a:t>
            </a:r>
            <a:r>
              <a:rPr lang="en-US" dirty="0"/>
              <a:t>, it is </a:t>
            </a:r>
            <a:r>
              <a:rPr lang="en-US" i="1" u="sng" dirty="0">
                <a:solidFill>
                  <a:schemeClr val="accent1">
                    <a:lumMod val="75000"/>
                  </a:schemeClr>
                </a:solidFill>
              </a:rPr>
              <a:t>most often applied to contexts wherein physical or manual labor</a:t>
            </a:r>
            <a:r>
              <a:rPr lang="en-US" dirty="0"/>
              <a:t> is occurring.</a:t>
            </a:r>
          </a:p>
          <a:p>
            <a:endParaRPr lang="en-US" dirty="0"/>
          </a:p>
          <a:p>
            <a:r>
              <a:rPr lang="en-US" dirty="0"/>
              <a:t>Results also demonstrated that by the end of the nineteenth century, when the law was enacted and the case arose, “labor” continued to have a connotation of negativity, but its scope had grown to include manual labor that was more than slave-like labor, and, at the margins, more than work that required physical exertion.</a:t>
            </a:r>
          </a:p>
          <a:p>
            <a:endParaRPr lang="en-US" dirty="0"/>
          </a:p>
          <a:p>
            <a:endParaRPr lang="en-US" dirty="0"/>
          </a:p>
        </p:txBody>
      </p:sp>
    </p:spTree>
    <p:extLst>
      <p:ext uri="{BB962C8B-B14F-4D97-AF65-F5344CB8AC3E}">
        <p14:creationId xmlns:p14="http://schemas.microsoft.com/office/powerpoint/2010/main" val="2122294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ED1A-C835-47BE-8062-722E4958191F}"/>
              </a:ext>
            </a:extLst>
          </p:cNvPr>
          <p:cNvSpPr>
            <a:spLocks noGrp="1"/>
          </p:cNvSpPr>
          <p:nvPr>
            <p:ph type="title"/>
          </p:nvPr>
        </p:nvSpPr>
        <p:spPr/>
        <p:txBody>
          <a:bodyPr/>
          <a:lstStyle/>
          <a:p>
            <a:r>
              <a:rPr lang="en-US" b="1" dirty="0"/>
              <a:t>2b. Who “labors”?</a:t>
            </a:r>
          </a:p>
        </p:txBody>
      </p:sp>
      <p:sp>
        <p:nvSpPr>
          <p:cNvPr id="4" name="Content Placeholder 3">
            <a:extLst>
              <a:ext uri="{FF2B5EF4-FFF2-40B4-BE49-F238E27FC236}">
                <a16:creationId xmlns:a16="http://schemas.microsoft.com/office/drawing/2014/main" id="{0153B280-459E-43BE-A7EB-3E46385E4B17}"/>
              </a:ext>
            </a:extLst>
          </p:cNvPr>
          <p:cNvSpPr>
            <a:spLocks noGrp="1"/>
          </p:cNvSpPr>
          <p:nvPr>
            <p:ph sz="half" idx="1"/>
          </p:nvPr>
        </p:nvSpPr>
        <p:spPr>
          <a:xfrm>
            <a:off x="609600" y="1673352"/>
            <a:ext cx="4562475" cy="4718304"/>
          </a:xfrm>
        </p:spPr>
        <p:txBody>
          <a:bodyPr/>
          <a:lstStyle/>
          <a:p>
            <a:r>
              <a:rPr lang="en-US" sz="2400" dirty="0"/>
              <a:t>Two main semantic categories of collocates: </a:t>
            </a:r>
          </a:p>
          <a:p>
            <a:pPr lvl="1"/>
            <a:endParaRPr lang="en-US" sz="2000" dirty="0"/>
          </a:p>
          <a:p>
            <a:pPr lvl="1"/>
            <a:r>
              <a:rPr lang="en-US" sz="2000" dirty="0">
                <a:solidFill>
                  <a:srgbClr val="0070C0"/>
                </a:solidFill>
              </a:rPr>
              <a:t>1) working-class, forced, or slave-like workers (e.g., “slave”, “pauper”, “convict”, “agitators”, “child”, “migrant”) </a:t>
            </a:r>
          </a:p>
          <a:p>
            <a:endParaRPr lang="en-US" sz="2400" dirty="0"/>
          </a:p>
          <a:p>
            <a:pPr lvl="1"/>
            <a:r>
              <a:rPr lang="en-US" sz="2000" dirty="0">
                <a:solidFill>
                  <a:srgbClr val="7030A0"/>
                </a:solidFill>
              </a:rPr>
              <a:t>2) collective noun referring to laborers as impersonal mass units (e.g., “class”, “ranks”, “market”, “supply”, “pool”)</a:t>
            </a:r>
          </a:p>
        </p:txBody>
      </p:sp>
      <p:graphicFrame>
        <p:nvGraphicFramePr>
          <p:cNvPr id="6" name="Content Placeholder 5">
            <a:extLst>
              <a:ext uri="{FF2B5EF4-FFF2-40B4-BE49-F238E27FC236}">
                <a16:creationId xmlns:a16="http://schemas.microsoft.com/office/drawing/2014/main" id="{76C99355-75E9-4E24-8256-525670129839}"/>
              </a:ext>
            </a:extLst>
          </p:cNvPr>
          <p:cNvGraphicFramePr>
            <a:graphicFrameLocks noGrp="1"/>
          </p:cNvGraphicFramePr>
          <p:nvPr>
            <p:ph sz="half" idx="2"/>
            <p:extLst>
              <p:ext uri="{D42A27DB-BD31-4B8C-83A1-F6EECF244321}">
                <p14:modId xmlns:p14="http://schemas.microsoft.com/office/powerpoint/2010/main" val="2881944877"/>
              </p:ext>
            </p:extLst>
          </p:nvPr>
        </p:nvGraphicFramePr>
        <p:xfrm>
          <a:off x="5295900" y="1673352"/>
          <a:ext cx="6524624" cy="4344543"/>
        </p:xfrm>
        <a:graphic>
          <a:graphicData uri="http://schemas.openxmlformats.org/drawingml/2006/table">
            <a:tbl>
              <a:tblPr firstRow="1" bandRow="1">
                <a:tableStyleId>{5C22544A-7EE6-4342-B048-85BDC9FD1C3A}</a:tableStyleId>
              </a:tblPr>
              <a:tblGrid>
                <a:gridCol w="1631156">
                  <a:extLst>
                    <a:ext uri="{9D8B030D-6E8A-4147-A177-3AD203B41FA5}">
                      <a16:colId xmlns:a16="http://schemas.microsoft.com/office/drawing/2014/main" val="2759332711"/>
                    </a:ext>
                  </a:extLst>
                </a:gridCol>
                <a:gridCol w="1631156">
                  <a:extLst>
                    <a:ext uri="{9D8B030D-6E8A-4147-A177-3AD203B41FA5}">
                      <a16:colId xmlns:a16="http://schemas.microsoft.com/office/drawing/2014/main" val="2343213084"/>
                    </a:ext>
                  </a:extLst>
                </a:gridCol>
                <a:gridCol w="1631156">
                  <a:extLst>
                    <a:ext uri="{9D8B030D-6E8A-4147-A177-3AD203B41FA5}">
                      <a16:colId xmlns:a16="http://schemas.microsoft.com/office/drawing/2014/main" val="3368692432"/>
                    </a:ext>
                  </a:extLst>
                </a:gridCol>
                <a:gridCol w="1631156">
                  <a:extLst>
                    <a:ext uri="{9D8B030D-6E8A-4147-A177-3AD203B41FA5}">
                      <a16:colId xmlns:a16="http://schemas.microsoft.com/office/drawing/2014/main" val="378820419"/>
                    </a:ext>
                  </a:extLst>
                </a:gridCol>
              </a:tblGrid>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COHA: 1880-1899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Raw Freq</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COCA:   2010-2017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Raw Freq</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8055788"/>
                  </a:ext>
                </a:extLst>
              </a:tr>
              <a:tr h="370840">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Classes</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Market</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585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4271399"/>
                  </a:ext>
                </a:extLst>
              </a:tr>
              <a:tr h="370840">
                <a:tc>
                  <a:txBody>
                    <a:bodyPr/>
                    <a:lstStyle/>
                    <a:p>
                      <a:pPr marL="0" marR="0" algn="just">
                        <a:lnSpc>
                          <a:spcPct val="107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Slave</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Force</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4694650"/>
                  </a:ext>
                </a:extLst>
              </a:tr>
              <a:tr h="370840">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Market</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Child</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0670243"/>
                  </a:ext>
                </a:extLst>
              </a:tr>
              <a:tr h="370840">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Prison</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Slave</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8112860"/>
                  </a:ext>
                </a:extLst>
              </a:tr>
              <a:tr h="370840">
                <a:tc>
                  <a:txBody>
                    <a:bodyPr/>
                    <a:lstStyle/>
                    <a:p>
                      <a:pPr marL="0" marR="0" algn="just">
                        <a:lnSpc>
                          <a:spcPct val="107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Pauper</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Markets</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6969724"/>
                  </a:ext>
                </a:extLst>
              </a:tr>
              <a:tr h="370840">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Ranks</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Farm</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2821973"/>
                  </a:ext>
                </a:extLst>
              </a:tr>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Poverty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Supply</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7483835"/>
                  </a:ext>
                </a:extLst>
              </a:tr>
              <a:tr h="370840">
                <a:tc>
                  <a:txBody>
                    <a:bodyPr/>
                    <a:lstStyle/>
                    <a:p>
                      <a:pPr marL="0" marR="0" algn="just">
                        <a:lnSpc>
                          <a:spcPct val="107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Convict</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Pool</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433890"/>
                  </a:ext>
                </a:extLst>
              </a:tr>
              <a:tr h="370840">
                <a:tc>
                  <a:txBody>
                    <a:bodyPr/>
                    <a:lstStyle/>
                    <a:p>
                      <a:pPr marL="0" marR="0" algn="just">
                        <a:lnSpc>
                          <a:spcPct val="107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Agitators</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Migrant</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6777862"/>
                  </a:ext>
                </a:extLst>
              </a:tr>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Missionary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Migration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7476851"/>
                  </a:ext>
                </a:extLst>
              </a:tr>
            </a:tbl>
          </a:graphicData>
        </a:graphic>
      </p:graphicFrame>
    </p:spTree>
    <p:extLst>
      <p:ext uri="{BB962C8B-B14F-4D97-AF65-F5344CB8AC3E}">
        <p14:creationId xmlns:p14="http://schemas.microsoft.com/office/powerpoint/2010/main" val="190093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B01-08C9-4A9C-B8F3-A652EB51C575}"/>
              </a:ext>
            </a:extLst>
          </p:cNvPr>
          <p:cNvSpPr>
            <a:spLocks noGrp="1"/>
          </p:cNvSpPr>
          <p:nvPr>
            <p:ph type="title"/>
          </p:nvPr>
        </p:nvSpPr>
        <p:spPr/>
        <p:txBody>
          <a:bodyPr/>
          <a:lstStyle/>
          <a:p>
            <a:pPr algn="ctr"/>
            <a:r>
              <a:rPr lang="en-US" dirty="0"/>
              <a:t>Qualities of those who “labor”</a:t>
            </a:r>
            <a:endParaRPr lang="en-US" i="1" dirty="0"/>
          </a:p>
        </p:txBody>
      </p:sp>
      <p:sp>
        <p:nvSpPr>
          <p:cNvPr id="3" name="Content Placeholder 2">
            <a:extLst>
              <a:ext uri="{FF2B5EF4-FFF2-40B4-BE49-F238E27FC236}">
                <a16:creationId xmlns:a16="http://schemas.microsoft.com/office/drawing/2014/main" id="{959053C9-FECF-4AF0-9830-BC5807FC5F6D}"/>
              </a:ext>
            </a:extLst>
          </p:cNvPr>
          <p:cNvSpPr>
            <a:spLocks noGrp="1"/>
          </p:cNvSpPr>
          <p:nvPr>
            <p:ph idx="1"/>
          </p:nvPr>
        </p:nvSpPr>
        <p:spPr/>
        <p:txBody>
          <a:bodyPr/>
          <a:lstStyle/>
          <a:p>
            <a:endParaRPr lang="en-US" dirty="0"/>
          </a:p>
          <a:p>
            <a:r>
              <a:rPr lang="en-US" dirty="0"/>
              <a:t>Mostly negative semantic prosody of “laborers” (e.g., </a:t>
            </a:r>
            <a:r>
              <a:rPr lang="en-US" b="1" dirty="0">
                <a:solidFill>
                  <a:srgbClr val="FF0000"/>
                </a:solidFill>
              </a:rPr>
              <a:t>“problem”, “expense”, “troubles”, “disputes”, and “imprisonment”</a:t>
            </a:r>
            <a:r>
              <a:rPr lang="en-US" dirty="0"/>
              <a:t>). </a:t>
            </a:r>
          </a:p>
          <a:p>
            <a:pPr lvl="1"/>
            <a:endParaRPr lang="en-US" dirty="0"/>
          </a:p>
          <a:p>
            <a:pPr marL="182245" indent="-182245"/>
            <a:r>
              <a:rPr lang="en-US" dirty="0"/>
              <a:t>One term with a positive quality of “laborers” was </a:t>
            </a:r>
            <a:r>
              <a:rPr lang="en-US" b="1" dirty="0">
                <a:solidFill>
                  <a:srgbClr val="00B050"/>
                </a:solidFill>
              </a:rPr>
              <a:t>“dignity”</a:t>
            </a:r>
            <a:r>
              <a:rPr lang="en-US" dirty="0"/>
              <a:t>. However, upon further examination, the structure of each sentence carried negative connotations in the context.</a:t>
            </a:r>
            <a:endParaRPr lang="en-US" dirty="0">
              <a:cs typeface="Arial"/>
            </a:endParaRPr>
          </a:p>
          <a:p>
            <a:pPr lvl="1"/>
            <a:endParaRPr lang="en-US" dirty="0"/>
          </a:p>
          <a:p>
            <a:pPr lvl="1"/>
            <a:r>
              <a:rPr lang="en-US" dirty="0"/>
              <a:t>1880 (MAG): The words spoken about the </a:t>
            </a:r>
            <a:r>
              <a:rPr lang="en-US" b="1" u="sng" dirty="0"/>
              <a:t>dignity of labor</a:t>
            </a:r>
            <a:r>
              <a:rPr lang="en-US" dirty="0"/>
              <a:t> </a:t>
            </a:r>
            <a:r>
              <a:rPr lang="en-US" i="1" dirty="0"/>
              <a:t>are not apt to be very sincere</a:t>
            </a:r>
            <a:r>
              <a:rPr lang="en-US" dirty="0"/>
              <a:t>.</a:t>
            </a:r>
          </a:p>
          <a:p>
            <a:endParaRPr lang="en-US" dirty="0"/>
          </a:p>
        </p:txBody>
      </p:sp>
    </p:spTree>
    <p:extLst>
      <p:ext uri="{BB962C8B-B14F-4D97-AF65-F5344CB8AC3E}">
        <p14:creationId xmlns:p14="http://schemas.microsoft.com/office/powerpoint/2010/main" val="1901223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BA5E-7112-447A-8343-10B477AEC94C}"/>
              </a:ext>
            </a:extLst>
          </p:cNvPr>
          <p:cNvSpPr>
            <a:spLocks noGrp="1"/>
          </p:cNvSpPr>
          <p:nvPr>
            <p:ph type="title"/>
          </p:nvPr>
        </p:nvSpPr>
        <p:spPr/>
        <p:txBody>
          <a:bodyPr>
            <a:normAutofit/>
          </a:bodyPr>
          <a:lstStyle/>
          <a:p>
            <a:pPr algn="ctr"/>
            <a:r>
              <a:rPr lang="en-US" dirty="0"/>
              <a:t>So, who “labors” in ordinary meaning? </a:t>
            </a:r>
            <a:endParaRPr lang="en-US" dirty="0">
              <a:solidFill>
                <a:srgbClr val="FF0000"/>
              </a:solidFill>
            </a:endParaRPr>
          </a:p>
        </p:txBody>
      </p:sp>
      <p:sp>
        <p:nvSpPr>
          <p:cNvPr id="3" name="Content Placeholder 2">
            <a:extLst>
              <a:ext uri="{FF2B5EF4-FFF2-40B4-BE49-F238E27FC236}">
                <a16:creationId xmlns:a16="http://schemas.microsoft.com/office/drawing/2014/main" id="{1A3C2DBB-A926-4FC3-A692-F4CCA55FAC8C}"/>
              </a:ext>
            </a:extLst>
          </p:cNvPr>
          <p:cNvSpPr>
            <a:spLocks noGrp="1"/>
          </p:cNvSpPr>
          <p:nvPr>
            <p:ph idx="1"/>
          </p:nvPr>
        </p:nvSpPr>
        <p:spPr/>
        <p:txBody>
          <a:bodyPr/>
          <a:lstStyle/>
          <a:p>
            <a:r>
              <a:rPr lang="en-US" dirty="0"/>
              <a:t>Aside from one outlier, where “clergy” were “the teachers of religion”:</a:t>
            </a:r>
          </a:p>
          <a:p>
            <a:pPr lvl="1"/>
            <a:r>
              <a:rPr lang="en-US" dirty="0"/>
              <a:t>1835 (MAG): The average salaries paid to the bishops and archbishops exceed twenty-five thousand dollars a year, and some of them receive as much as a hundred thousand dollars; while a numerous class of the </a:t>
            </a:r>
            <a:r>
              <a:rPr lang="en-US" b="1" u="sng" dirty="0"/>
              <a:t>clergy</a:t>
            </a:r>
            <a:r>
              <a:rPr lang="en-US" dirty="0"/>
              <a:t>, the </a:t>
            </a:r>
            <a:r>
              <a:rPr lang="en-US" b="1" u="sng" dirty="0"/>
              <a:t>laboring clergy</a:t>
            </a:r>
            <a:r>
              <a:rPr lang="en-US" dirty="0"/>
              <a:t> too, are obliged to content themselves with a scanty subsistence. </a:t>
            </a:r>
          </a:p>
          <a:p>
            <a:pPr lvl="1"/>
            <a:endParaRPr lang="en-US" dirty="0"/>
          </a:p>
          <a:p>
            <a:r>
              <a:rPr lang="en-US" dirty="0"/>
              <a:t>“Labor” primarily = </a:t>
            </a:r>
            <a:r>
              <a:rPr lang="en-US" b="1" dirty="0">
                <a:solidFill>
                  <a:schemeClr val="accent1">
                    <a:lumMod val="75000"/>
                  </a:schemeClr>
                </a:solidFill>
              </a:rPr>
              <a:t>physical labor</a:t>
            </a:r>
            <a:r>
              <a:rPr lang="en-US" dirty="0"/>
              <a:t> </a:t>
            </a:r>
          </a:p>
          <a:p>
            <a:pPr lvl="1"/>
            <a:r>
              <a:rPr lang="en-US" dirty="0"/>
              <a:t>oftentimes as an impersonal, yet organized, mass, referenced in a negative manner</a:t>
            </a:r>
          </a:p>
          <a:p>
            <a:endParaRPr lang="en-US" dirty="0"/>
          </a:p>
          <a:p>
            <a:pPr lvl="1"/>
            <a:r>
              <a:rPr lang="en-US" dirty="0"/>
              <a:t>The few instances that reference clergy juxtapose their work from that of “laborers” in both class and mental effort</a:t>
            </a:r>
          </a:p>
        </p:txBody>
      </p:sp>
    </p:spTree>
    <p:extLst>
      <p:ext uri="{BB962C8B-B14F-4D97-AF65-F5344CB8AC3E}">
        <p14:creationId xmlns:p14="http://schemas.microsoft.com/office/powerpoint/2010/main" val="126973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7D1C-A468-487B-9F5A-750406B128F4}"/>
              </a:ext>
            </a:extLst>
          </p:cNvPr>
          <p:cNvSpPr>
            <a:spLocks noGrp="1"/>
          </p:cNvSpPr>
          <p:nvPr>
            <p:ph type="title"/>
          </p:nvPr>
        </p:nvSpPr>
        <p:spPr/>
        <p:txBody>
          <a:bodyPr>
            <a:normAutofit fontScale="90000"/>
          </a:bodyPr>
          <a:lstStyle/>
          <a:p>
            <a:pPr algn="ctr"/>
            <a:r>
              <a:rPr lang="en-US" dirty="0"/>
              <a:t>Criteria for Efficacious Use of Corpus Analysis</a:t>
            </a:r>
            <a:br>
              <a:rPr lang="en-US" dirty="0"/>
            </a:br>
            <a:r>
              <a:rPr lang="en-US" sz="2200" dirty="0"/>
              <a:t>(Solan and Gales, 2017)</a:t>
            </a:r>
          </a:p>
        </p:txBody>
      </p:sp>
      <p:sp>
        <p:nvSpPr>
          <p:cNvPr id="3" name="Content Placeholder 2">
            <a:extLst>
              <a:ext uri="{FF2B5EF4-FFF2-40B4-BE49-F238E27FC236}">
                <a16:creationId xmlns:a16="http://schemas.microsoft.com/office/drawing/2014/main" id="{CDF59893-9F80-484E-AA93-13676B554BDD}"/>
              </a:ext>
            </a:extLst>
          </p:cNvPr>
          <p:cNvSpPr>
            <a:spLocks noGrp="1"/>
          </p:cNvSpPr>
          <p:nvPr>
            <p:ph idx="1"/>
          </p:nvPr>
        </p:nvSpPr>
        <p:spPr>
          <a:xfrm>
            <a:off x="609600" y="1600199"/>
            <a:ext cx="11117344" cy="5168245"/>
          </a:xfrm>
        </p:spPr>
        <p:txBody>
          <a:bodyPr/>
          <a:lstStyle/>
          <a:p>
            <a:pPr marL="457200" indent="-457200">
              <a:buFont typeface="+mj-lt"/>
              <a:buAutoNum type="arabicPeriod"/>
            </a:pPr>
            <a:r>
              <a:rPr lang="en-US" dirty="0"/>
              <a:t>Ordinary usage must be determined to be the legal standard for the case (e.g., </a:t>
            </a:r>
            <a:r>
              <a:rPr lang="en-US" i="1" dirty="0"/>
              <a:t>Yates v. U.S.</a:t>
            </a:r>
            <a:r>
              <a:rPr lang="en-US" dirty="0"/>
              <a:t>)</a:t>
            </a:r>
          </a:p>
          <a:p>
            <a:pPr marL="457200" indent="-457200">
              <a:buFont typeface="+mj-lt"/>
              <a:buAutoNum type="arabicPeriod"/>
            </a:pPr>
            <a:endParaRPr lang="en-US" dirty="0"/>
          </a:p>
          <a:p>
            <a:pPr marL="457200" indent="-457200">
              <a:buAutoNum type="arabicPeriod"/>
            </a:pPr>
            <a:r>
              <a:rPr lang="en-US" dirty="0"/>
              <a:t>Must define what makes ordinary meaning ordinary (most frequent usage vs. usage sufficient to imply part of ordinary speech in </a:t>
            </a:r>
            <a:r>
              <a:rPr lang="en-US" i="1" dirty="0">
                <a:ea typeface="+mn-lt"/>
                <a:cs typeface="+mn-lt"/>
              </a:rPr>
              <a:t>Muscarello v. U.S</a:t>
            </a:r>
            <a:r>
              <a:rPr lang="en-US" dirty="0">
                <a:ea typeface="+mn-lt"/>
                <a:cs typeface="+mn-lt"/>
              </a:rPr>
              <a:t>)</a:t>
            </a:r>
          </a:p>
          <a:p>
            <a:pPr marL="457200" indent="-457200">
              <a:buAutoNum type="arabicPeriod"/>
            </a:pPr>
            <a:endParaRPr lang="en-US" dirty="0">
              <a:cs typeface="Arial"/>
            </a:endParaRPr>
          </a:p>
          <a:p>
            <a:pPr marL="457200" indent="-457200">
              <a:buFont typeface="+mj-lt"/>
              <a:buAutoNum type="arabicPeriod"/>
            </a:pPr>
            <a:r>
              <a:rPr lang="en-US" dirty="0"/>
              <a:t>Must determine appropriate search (e.g., with or without modifiers in </a:t>
            </a:r>
            <a:r>
              <a:rPr lang="en-US" i="1" dirty="0"/>
              <a:t>People v. Harris</a:t>
            </a:r>
            <a:r>
              <a:rPr lang="en-US" dirty="0"/>
              <a:t>)</a:t>
            </a:r>
          </a:p>
          <a:p>
            <a:pPr marL="457200" indent="-457200">
              <a:buFont typeface="+mj-lt"/>
              <a:buAutoNum type="arabicPeriod"/>
            </a:pPr>
            <a:endParaRPr lang="en-US" dirty="0"/>
          </a:p>
          <a:p>
            <a:pPr marL="457200" indent="-457200">
              <a:buFont typeface="+mj-lt"/>
              <a:buAutoNum type="arabicPeriod"/>
            </a:pPr>
            <a:r>
              <a:rPr lang="en-US" dirty="0"/>
              <a:t>Must determine whether absence of a meaning from a corpus reflects a linguistic issue or the fact that texts in corpus simply did not discuss certain things (e.g., blue pitta; </a:t>
            </a:r>
            <a:r>
              <a:rPr lang="en-US" i="1" dirty="0"/>
              <a:t>Bond v. United States</a:t>
            </a:r>
            <a:r>
              <a:rPr lang="en-US" dirty="0"/>
              <a:t> with chemical weapons</a:t>
            </a:r>
            <a:r>
              <a:rPr lang="en-US" dirty="0">
                <a:solidFill>
                  <a:srgbClr val="000000"/>
                </a:solidFill>
              </a:rPr>
              <a:t>)</a:t>
            </a:r>
            <a:endParaRPr lang="en-US" dirty="0">
              <a:cs typeface="Arial"/>
            </a:endParaRPr>
          </a:p>
        </p:txBody>
      </p:sp>
    </p:spTree>
    <p:extLst>
      <p:ext uri="{BB962C8B-B14F-4D97-AF65-F5344CB8AC3E}">
        <p14:creationId xmlns:p14="http://schemas.microsoft.com/office/powerpoint/2010/main" val="3973747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4EE7-BE60-4C71-9251-D1D03F97C32B}"/>
              </a:ext>
            </a:extLst>
          </p:cNvPr>
          <p:cNvSpPr>
            <a:spLocks noGrp="1"/>
          </p:cNvSpPr>
          <p:nvPr>
            <p:ph type="title"/>
          </p:nvPr>
        </p:nvSpPr>
        <p:spPr/>
        <p:txBody>
          <a:bodyPr/>
          <a:lstStyle/>
          <a:p>
            <a:r>
              <a:rPr lang="en-US" b="1" dirty="0"/>
              <a:t>3a. What do “clergy” do?</a:t>
            </a:r>
          </a:p>
        </p:txBody>
      </p:sp>
      <p:sp>
        <p:nvSpPr>
          <p:cNvPr id="3" name="Content Placeholder 2">
            <a:extLst>
              <a:ext uri="{FF2B5EF4-FFF2-40B4-BE49-F238E27FC236}">
                <a16:creationId xmlns:a16="http://schemas.microsoft.com/office/drawing/2014/main" id="{04A80746-7264-4F00-A5DA-B9F145775FBF}"/>
              </a:ext>
            </a:extLst>
          </p:cNvPr>
          <p:cNvSpPr>
            <a:spLocks noGrp="1"/>
          </p:cNvSpPr>
          <p:nvPr>
            <p:ph sz="half" idx="1"/>
          </p:nvPr>
        </p:nvSpPr>
        <p:spPr>
          <a:xfrm>
            <a:off x="609600" y="1673352"/>
            <a:ext cx="3114675" cy="4718304"/>
          </a:xfrm>
        </p:spPr>
        <p:txBody>
          <a:bodyPr/>
          <a:lstStyle/>
          <a:p>
            <a:r>
              <a:rPr lang="en-US" dirty="0"/>
              <a:t>Verbs that collocate with “clergy” to examine actions they perform</a:t>
            </a:r>
          </a:p>
          <a:p>
            <a:endParaRPr lang="en-US" dirty="0"/>
          </a:p>
          <a:p>
            <a:r>
              <a:rPr lang="en-US" dirty="0"/>
              <a:t>Primarily cognitive and communication verbs</a:t>
            </a:r>
          </a:p>
        </p:txBody>
      </p:sp>
      <p:graphicFrame>
        <p:nvGraphicFramePr>
          <p:cNvPr id="5" name="Content Placeholder 4">
            <a:extLst>
              <a:ext uri="{FF2B5EF4-FFF2-40B4-BE49-F238E27FC236}">
                <a16:creationId xmlns:a16="http://schemas.microsoft.com/office/drawing/2014/main" id="{CF09981A-E0A7-4CE1-B224-284FCEE8C776}"/>
              </a:ext>
            </a:extLst>
          </p:cNvPr>
          <p:cNvGraphicFramePr>
            <a:graphicFrameLocks noGrp="1"/>
          </p:cNvGraphicFramePr>
          <p:nvPr>
            <p:ph sz="half" idx="2"/>
            <p:extLst>
              <p:ext uri="{D42A27DB-BD31-4B8C-83A1-F6EECF244321}">
                <p14:modId xmlns:p14="http://schemas.microsoft.com/office/powerpoint/2010/main" val="113707928"/>
              </p:ext>
            </p:extLst>
          </p:nvPr>
        </p:nvGraphicFramePr>
        <p:xfrm>
          <a:off x="4067175" y="1673352"/>
          <a:ext cx="7515225" cy="4079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37197933"/>
                    </a:ext>
                  </a:extLst>
                </a:gridCol>
                <a:gridCol w="1419225">
                  <a:extLst>
                    <a:ext uri="{9D8B030D-6E8A-4147-A177-3AD203B41FA5}">
                      <a16:colId xmlns:a16="http://schemas.microsoft.com/office/drawing/2014/main" val="4149924948"/>
                    </a:ext>
                  </a:extLst>
                </a:gridCol>
                <a:gridCol w="2295525">
                  <a:extLst>
                    <a:ext uri="{9D8B030D-6E8A-4147-A177-3AD203B41FA5}">
                      <a16:colId xmlns:a16="http://schemas.microsoft.com/office/drawing/2014/main" val="2051631111"/>
                    </a:ext>
                  </a:extLst>
                </a:gridCol>
                <a:gridCol w="1514475">
                  <a:extLst>
                    <a:ext uri="{9D8B030D-6E8A-4147-A177-3AD203B41FA5}">
                      <a16:colId xmlns:a16="http://schemas.microsoft.com/office/drawing/2014/main" val="3665075203"/>
                    </a:ext>
                  </a:extLst>
                </a:gridCol>
              </a:tblGrid>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COHA: 1880-1899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Raw Freq</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COCA: 2010-2017</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Raw Freq</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950836"/>
                  </a:ext>
                </a:extLst>
              </a:tr>
              <a:tr h="370840">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Opposed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Founded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2055600"/>
                  </a:ext>
                </a:extLst>
              </a:tr>
              <a:tr h="370840">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Bore</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Estimates</a:t>
                      </a:r>
                      <a:endParaRPr lang="en-US" sz="20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4222496"/>
                  </a:ext>
                </a:extLst>
              </a:tr>
              <a:tr h="370840">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Accepted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Declared</a:t>
                      </a:r>
                      <a:endParaRPr lang="en-US" sz="20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2355752"/>
                  </a:ext>
                </a:extLst>
              </a:tr>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Attended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Ordained</a:t>
                      </a:r>
                      <a:endParaRPr lang="en-US" sz="20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3616208"/>
                  </a:ext>
                </a:extLst>
              </a:tr>
              <a:tr h="370840">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Announced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Marry</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3948699"/>
                  </a:ext>
                </a:extLst>
              </a:tr>
              <a:tr h="370840">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Represented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Denied</a:t>
                      </a:r>
                      <a:endParaRPr lang="en-US" sz="20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9694501"/>
                  </a:ext>
                </a:extLst>
              </a:tr>
              <a:tr h="370840">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Arrogated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Refused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76970"/>
                  </a:ext>
                </a:extLst>
              </a:tr>
              <a:tr h="370840">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Denouncing</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Exercised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9185538"/>
                  </a:ext>
                </a:extLst>
              </a:tr>
              <a:tr h="37084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Strained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Banned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3559366"/>
                  </a:ext>
                </a:extLst>
              </a:tr>
              <a:tr h="370840">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Deprived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Blamed</a:t>
                      </a:r>
                      <a:endPar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574206"/>
                  </a:ext>
                </a:extLst>
              </a:tr>
            </a:tbl>
          </a:graphicData>
        </a:graphic>
      </p:graphicFrame>
    </p:spTree>
    <p:extLst>
      <p:ext uri="{BB962C8B-B14F-4D97-AF65-F5344CB8AC3E}">
        <p14:creationId xmlns:p14="http://schemas.microsoft.com/office/powerpoint/2010/main" val="1421204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377E-0FB6-41DB-877F-446990D1B910}"/>
              </a:ext>
            </a:extLst>
          </p:cNvPr>
          <p:cNvSpPr>
            <a:spLocks noGrp="1"/>
          </p:cNvSpPr>
          <p:nvPr>
            <p:ph type="title"/>
          </p:nvPr>
        </p:nvSpPr>
        <p:spPr/>
        <p:txBody>
          <a:bodyPr>
            <a:normAutofit/>
          </a:bodyPr>
          <a:lstStyle/>
          <a:p>
            <a:pPr algn="ctr"/>
            <a:r>
              <a:rPr lang="en-US" dirty="0"/>
              <a:t>Cognitive &amp; Communicative Verbs</a:t>
            </a:r>
          </a:p>
        </p:txBody>
      </p:sp>
      <p:sp>
        <p:nvSpPr>
          <p:cNvPr id="3" name="Content Placeholder 2">
            <a:extLst>
              <a:ext uri="{FF2B5EF4-FFF2-40B4-BE49-F238E27FC236}">
                <a16:creationId xmlns:a16="http://schemas.microsoft.com/office/drawing/2014/main" id="{8444FAB2-04AF-4D2F-89B8-7F3B498576CF}"/>
              </a:ext>
            </a:extLst>
          </p:cNvPr>
          <p:cNvSpPr>
            <a:spLocks noGrp="1"/>
          </p:cNvSpPr>
          <p:nvPr>
            <p:ph idx="1"/>
          </p:nvPr>
        </p:nvSpPr>
        <p:spPr>
          <a:xfrm>
            <a:off x="609600" y="1638300"/>
            <a:ext cx="10972800" cy="4876800"/>
          </a:xfrm>
        </p:spPr>
        <p:txBody>
          <a:bodyPr/>
          <a:lstStyle/>
          <a:p>
            <a:r>
              <a:rPr lang="en-US" dirty="0"/>
              <a:t>These verbs primarily reflect activities that are linguistically cognitive or communicative in nature.</a:t>
            </a:r>
          </a:p>
          <a:p>
            <a:pPr lvl="1"/>
            <a:endParaRPr lang="en-US" dirty="0"/>
          </a:p>
          <a:p>
            <a:pPr lvl="1"/>
            <a:r>
              <a:rPr lang="en-US" dirty="0"/>
              <a:t>1887 (NF): …the </a:t>
            </a:r>
            <a:r>
              <a:rPr lang="en-US" b="1" u="sng" dirty="0">
                <a:solidFill>
                  <a:schemeClr val="accent1">
                    <a:lumMod val="75000"/>
                  </a:schemeClr>
                </a:solidFill>
              </a:rPr>
              <a:t>priesthood accepted</a:t>
            </a:r>
            <a:r>
              <a:rPr lang="en-US" dirty="0"/>
              <a:t>, without any effective protest, the fires of the Council of Constance which consumed Huss, and the abominations of the Borgias at Rome.</a:t>
            </a:r>
          </a:p>
          <a:p>
            <a:pPr lvl="1"/>
            <a:endParaRPr lang="en-US" dirty="0"/>
          </a:p>
          <a:p>
            <a:pPr lvl="1"/>
            <a:r>
              <a:rPr lang="en-US" dirty="0"/>
              <a:t>1898 (NF): The Federalist </a:t>
            </a:r>
            <a:r>
              <a:rPr lang="en-US" b="1" u="sng" dirty="0">
                <a:solidFill>
                  <a:schemeClr val="accent1">
                    <a:lumMod val="75000"/>
                  </a:schemeClr>
                </a:solidFill>
              </a:rPr>
              <a:t>clergy joined in denouncing</a:t>
            </a:r>
            <a:r>
              <a:rPr lang="en-US" dirty="0"/>
              <a:t> Jefferson on the ground that he was an atheist.</a:t>
            </a:r>
          </a:p>
          <a:p>
            <a:pPr lvl="1"/>
            <a:endParaRPr lang="en-US" dirty="0"/>
          </a:p>
          <a:p>
            <a:pPr lvl="1"/>
            <a:r>
              <a:rPr lang="en-US" dirty="0"/>
              <a:t>2013 (MAG): One </a:t>
            </a:r>
            <a:r>
              <a:rPr lang="en-US" b="1" u="sng" dirty="0">
                <a:solidFill>
                  <a:schemeClr val="accent1">
                    <a:lumMod val="75000"/>
                  </a:schemeClr>
                </a:solidFill>
              </a:rPr>
              <a:t>ministry declared</a:t>
            </a:r>
            <a:r>
              <a:rPr lang="en-US" dirty="0"/>
              <a:t> simply: “Adoption is the new pregnant.” # All of this enthusiasm has created an army of advocates rallying to revive an international adoption business that has been on the wane since 2004, and has reoriented the industry in a more overtly religious direction.</a:t>
            </a:r>
          </a:p>
          <a:p>
            <a:r>
              <a:rPr lang="en-US" dirty="0"/>
              <a:t> </a:t>
            </a:r>
          </a:p>
          <a:p>
            <a:endParaRPr lang="en-US" dirty="0"/>
          </a:p>
        </p:txBody>
      </p:sp>
    </p:spTree>
    <p:extLst>
      <p:ext uri="{BB962C8B-B14F-4D97-AF65-F5344CB8AC3E}">
        <p14:creationId xmlns:p14="http://schemas.microsoft.com/office/powerpoint/2010/main" val="2575878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4E65-680B-4E90-AADA-158F21C87A79}"/>
              </a:ext>
            </a:extLst>
          </p:cNvPr>
          <p:cNvSpPr>
            <a:spLocks noGrp="1"/>
          </p:cNvSpPr>
          <p:nvPr>
            <p:ph type="title"/>
          </p:nvPr>
        </p:nvSpPr>
        <p:spPr/>
        <p:txBody>
          <a:bodyPr/>
          <a:lstStyle/>
          <a:p>
            <a:pPr algn="ctr"/>
            <a:r>
              <a:rPr lang="en-US" dirty="0"/>
              <a:t>So, what do “clergy” do?</a:t>
            </a:r>
          </a:p>
        </p:txBody>
      </p:sp>
      <p:sp>
        <p:nvSpPr>
          <p:cNvPr id="3" name="Content Placeholder 2">
            <a:extLst>
              <a:ext uri="{FF2B5EF4-FFF2-40B4-BE49-F238E27FC236}">
                <a16:creationId xmlns:a16="http://schemas.microsoft.com/office/drawing/2014/main" id="{282919F8-6ECF-4B83-B697-A58F29E20053}"/>
              </a:ext>
            </a:extLst>
          </p:cNvPr>
          <p:cNvSpPr>
            <a:spLocks noGrp="1"/>
          </p:cNvSpPr>
          <p:nvPr>
            <p:ph idx="1"/>
          </p:nvPr>
        </p:nvSpPr>
        <p:spPr/>
        <p:txBody>
          <a:bodyPr/>
          <a:lstStyle/>
          <a:p>
            <a:endParaRPr lang="en-US" dirty="0"/>
          </a:p>
          <a:p>
            <a:pPr marL="182245" indent="-182245"/>
            <a:r>
              <a:rPr lang="en-US" dirty="0"/>
              <a:t>The primary functions of “clergy” are not manual, indentured-like labor, but activities that require more </a:t>
            </a:r>
            <a:r>
              <a:rPr lang="en-US" b="1" dirty="0">
                <a:solidFill>
                  <a:schemeClr val="accent1">
                    <a:lumMod val="75000"/>
                  </a:schemeClr>
                </a:solidFill>
              </a:rPr>
              <a:t>cognitive</a:t>
            </a:r>
            <a:r>
              <a:rPr lang="en-US" dirty="0"/>
              <a:t> and </a:t>
            </a:r>
            <a:r>
              <a:rPr lang="en-US" b="1" dirty="0">
                <a:solidFill>
                  <a:schemeClr val="accent1">
                    <a:lumMod val="75000"/>
                  </a:schemeClr>
                </a:solidFill>
              </a:rPr>
              <a:t>communicative</a:t>
            </a:r>
            <a:r>
              <a:rPr lang="en-US" dirty="0"/>
              <a:t> duties such as “denouncing”, “declaring”, and “opposing”.</a:t>
            </a:r>
            <a:endParaRPr lang="en-US" dirty="0">
              <a:cs typeface="Arial"/>
            </a:endParaRPr>
          </a:p>
          <a:p>
            <a:endParaRPr lang="en-US" dirty="0"/>
          </a:p>
        </p:txBody>
      </p:sp>
    </p:spTree>
    <p:extLst>
      <p:ext uri="{BB962C8B-B14F-4D97-AF65-F5344CB8AC3E}">
        <p14:creationId xmlns:p14="http://schemas.microsoft.com/office/powerpoint/2010/main" val="1453779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91B4-633E-446E-9946-7DBB85A54A87}"/>
              </a:ext>
            </a:extLst>
          </p:cNvPr>
          <p:cNvSpPr>
            <a:spLocks noGrp="1"/>
          </p:cNvSpPr>
          <p:nvPr>
            <p:ph type="title"/>
          </p:nvPr>
        </p:nvSpPr>
        <p:spPr/>
        <p:txBody>
          <a:bodyPr>
            <a:normAutofit/>
          </a:bodyPr>
          <a:lstStyle/>
          <a:p>
            <a:pPr algn="ctr"/>
            <a:r>
              <a:rPr lang="en-US" b="1" dirty="0"/>
              <a:t>3b. Why not “service”?</a:t>
            </a:r>
          </a:p>
        </p:txBody>
      </p:sp>
      <p:sp>
        <p:nvSpPr>
          <p:cNvPr id="3" name="Content Placeholder 2">
            <a:extLst>
              <a:ext uri="{FF2B5EF4-FFF2-40B4-BE49-F238E27FC236}">
                <a16:creationId xmlns:a16="http://schemas.microsoft.com/office/drawing/2014/main" id="{381BC886-1AAB-4061-9243-34BAB276F9B6}"/>
              </a:ext>
            </a:extLst>
          </p:cNvPr>
          <p:cNvSpPr>
            <a:spLocks noGrp="1"/>
          </p:cNvSpPr>
          <p:nvPr>
            <p:ph idx="1"/>
          </p:nvPr>
        </p:nvSpPr>
        <p:spPr/>
        <p:txBody>
          <a:bodyPr/>
          <a:lstStyle/>
          <a:p>
            <a:pPr marL="182245" indent="-182245"/>
            <a:endParaRPr lang="en-US"/>
          </a:p>
          <a:p>
            <a:pPr marL="182245" indent="-182245"/>
            <a:r>
              <a:rPr lang="en-US" dirty="0"/>
              <a:t>The senses of “service” are mixed – activities related to </a:t>
            </a:r>
            <a:r>
              <a:rPr lang="en-US" b="1" dirty="0">
                <a:solidFill>
                  <a:schemeClr val="accent1">
                    <a:lumMod val="75000"/>
                  </a:schemeClr>
                </a:solidFill>
              </a:rPr>
              <a:t>being in servitude</a:t>
            </a:r>
            <a:r>
              <a:rPr lang="en-US" dirty="0"/>
              <a:t> and </a:t>
            </a:r>
            <a:r>
              <a:rPr lang="en-US" b="1" dirty="0">
                <a:solidFill>
                  <a:schemeClr val="accent1">
                    <a:lumMod val="75000"/>
                  </a:schemeClr>
                </a:solidFill>
              </a:rPr>
              <a:t>providing helpful service</a:t>
            </a:r>
            <a:r>
              <a:rPr lang="en-US" dirty="0"/>
              <a:t>, which could clearly relate to the activities of the “clergy”</a:t>
            </a:r>
            <a:endParaRPr lang="en-US" dirty="0">
              <a:cs typeface="Arial"/>
            </a:endParaRPr>
          </a:p>
          <a:p>
            <a:pPr lvl="1" indent="-182245"/>
            <a:endParaRPr lang="en-US" dirty="0"/>
          </a:p>
          <a:p>
            <a:pPr lvl="1" indent="-182245"/>
            <a:r>
              <a:rPr lang="en-US" dirty="0"/>
              <a:t>1882 (MAG): … it must have been obvious to all the leading members of the church which now had gained him that so great gifts of preaching, such deep theological // learning, so keen a power of analyzing the workings of the human heart, should be available for the </a:t>
            </a:r>
            <a:r>
              <a:rPr lang="en-US" b="1" u="sng" dirty="0">
                <a:solidFill>
                  <a:schemeClr val="accent1">
                    <a:lumMod val="75000"/>
                  </a:schemeClr>
                </a:solidFill>
              </a:rPr>
              <a:t>service of the priesthood</a:t>
            </a:r>
            <a:r>
              <a:rPr lang="en-US" dirty="0"/>
              <a:t>.</a:t>
            </a:r>
            <a:endParaRPr lang="en-US"/>
          </a:p>
          <a:p>
            <a:pPr lvl="1"/>
            <a:endParaRPr lang="en-US" dirty="0"/>
          </a:p>
          <a:p>
            <a:pPr lvl="1"/>
            <a:endParaRPr lang="en-US" dirty="0"/>
          </a:p>
        </p:txBody>
      </p:sp>
    </p:spTree>
    <p:extLst>
      <p:ext uri="{BB962C8B-B14F-4D97-AF65-F5344CB8AC3E}">
        <p14:creationId xmlns:p14="http://schemas.microsoft.com/office/powerpoint/2010/main" val="3884715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BB55-2DCB-4DEA-90B5-EEEE4483E86D}"/>
              </a:ext>
            </a:extLst>
          </p:cNvPr>
          <p:cNvSpPr>
            <a:spLocks noGrp="1"/>
          </p:cNvSpPr>
          <p:nvPr>
            <p:ph type="title"/>
          </p:nvPr>
        </p:nvSpPr>
        <p:spPr/>
        <p:txBody>
          <a:bodyPr/>
          <a:lstStyle/>
          <a:p>
            <a:r>
              <a:rPr lang="en-US" dirty="0">
                <a:ea typeface="+mj-lt"/>
                <a:cs typeface="+mj-lt"/>
              </a:rPr>
              <a:t>So, do “clergy” provide “service</a:t>
            </a:r>
            <a:r>
              <a:rPr lang="en-US">
                <a:ea typeface="+mj-lt"/>
                <a:cs typeface="+mj-lt"/>
              </a:rPr>
              <a:t>”? </a:t>
            </a:r>
            <a:endParaRPr lang="en-US" dirty="0"/>
          </a:p>
        </p:txBody>
      </p:sp>
      <p:sp>
        <p:nvSpPr>
          <p:cNvPr id="3" name="Content Placeholder 2">
            <a:extLst>
              <a:ext uri="{FF2B5EF4-FFF2-40B4-BE49-F238E27FC236}">
                <a16:creationId xmlns:a16="http://schemas.microsoft.com/office/drawing/2014/main" id="{805630FD-5261-48CF-8043-C5EE9BE9E613}"/>
              </a:ext>
            </a:extLst>
          </p:cNvPr>
          <p:cNvSpPr>
            <a:spLocks noGrp="1"/>
          </p:cNvSpPr>
          <p:nvPr>
            <p:ph idx="1"/>
          </p:nvPr>
        </p:nvSpPr>
        <p:spPr/>
        <p:txBody>
          <a:bodyPr/>
          <a:lstStyle/>
          <a:p>
            <a:pPr marL="182245" indent="-182245"/>
            <a:endParaRPr lang="en-US" dirty="0">
              <a:ea typeface="+mn-lt"/>
              <a:cs typeface="+mn-lt"/>
            </a:endParaRPr>
          </a:p>
          <a:p>
            <a:pPr marL="182245" indent="-182245"/>
            <a:r>
              <a:rPr lang="en-US" dirty="0">
                <a:ea typeface="+mn-lt"/>
                <a:cs typeface="+mn-lt"/>
              </a:rPr>
              <a:t>Given this research, the outcome of </a:t>
            </a:r>
            <a:r>
              <a:rPr lang="en-US" i="1" dirty="0">
                <a:ea typeface="+mn-lt"/>
                <a:cs typeface="+mn-lt"/>
              </a:rPr>
              <a:t>Holy Trinity Church</a:t>
            </a:r>
            <a:r>
              <a:rPr lang="en-US" dirty="0">
                <a:ea typeface="+mn-lt"/>
                <a:cs typeface="+mn-lt"/>
              </a:rPr>
              <a:t> may have been decided differently if the Court had investigated the meaning and use of “service” when collocated with the “work” “clergy” perform. </a:t>
            </a:r>
            <a:endParaRPr lang="en-US" dirty="0"/>
          </a:p>
          <a:p>
            <a:pPr marL="182245" indent="-182245"/>
            <a:endParaRPr lang="en-US" dirty="0">
              <a:ea typeface="+mn-lt"/>
              <a:cs typeface="+mn-lt"/>
            </a:endParaRPr>
          </a:p>
          <a:p>
            <a:pPr marL="182245" indent="-182245"/>
            <a:r>
              <a:rPr lang="en-US" dirty="0">
                <a:ea typeface="+mn-lt"/>
                <a:cs typeface="+mn-lt"/>
              </a:rPr>
              <a:t>Yet the phrase “</a:t>
            </a:r>
            <a:r>
              <a:rPr lang="en-US" b="1" dirty="0">
                <a:solidFill>
                  <a:schemeClr val="accent1">
                    <a:lumMod val="75000"/>
                  </a:schemeClr>
                </a:solidFill>
                <a:ea typeface="+mn-lt"/>
                <a:cs typeface="+mn-lt"/>
              </a:rPr>
              <a:t>labor or service</a:t>
            </a:r>
            <a:r>
              <a:rPr lang="en-US" dirty="0">
                <a:ea typeface="+mn-lt"/>
                <a:cs typeface="+mn-lt"/>
              </a:rPr>
              <a:t>” as a construction had its own meaning in statutory and ordinary language, and a negative connotation that went beyond the meanings of the individual terms.</a:t>
            </a:r>
            <a:endParaRPr lang="en-US" dirty="0"/>
          </a:p>
          <a:p>
            <a:pPr marL="182245" indent="-182245"/>
            <a:endParaRPr lang="en-US" dirty="0">
              <a:cs typeface="Arial"/>
            </a:endParaRPr>
          </a:p>
        </p:txBody>
      </p:sp>
    </p:spTree>
    <p:extLst>
      <p:ext uri="{BB962C8B-B14F-4D97-AF65-F5344CB8AC3E}">
        <p14:creationId xmlns:p14="http://schemas.microsoft.com/office/powerpoint/2010/main" val="185469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C659-F8A1-49A5-9BEB-A34D62D3C67E}"/>
              </a:ext>
            </a:extLst>
          </p:cNvPr>
          <p:cNvSpPr>
            <a:spLocks noGrp="1"/>
          </p:cNvSpPr>
          <p:nvPr>
            <p:ph type="title"/>
          </p:nvPr>
        </p:nvSpPr>
        <p:spPr/>
        <p:txBody>
          <a:bodyPr>
            <a:normAutofit/>
          </a:bodyPr>
          <a:lstStyle/>
          <a:p>
            <a:pPr algn="ctr"/>
            <a:r>
              <a:rPr lang="en-US" dirty="0"/>
              <a:t>Summary of </a:t>
            </a:r>
            <a:r>
              <a:rPr lang="en-US" b="1" i="1" dirty="0">
                <a:solidFill>
                  <a:schemeClr val="accent1">
                    <a:lumMod val="75000"/>
                  </a:schemeClr>
                </a:solidFill>
              </a:rPr>
              <a:t>Holy Trinity Church</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5E3E18D4-25CE-44B1-89FE-D9B0B8403786}"/>
              </a:ext>
            </a:extLst>
          </p:cNvPr>
          <p:cNvSpPr>
            <a:spLocks noGrp="1"/>
          </p:cNvSpPr>
          <p:nvPr>
            <p:ph idx="1"/>
          </p:nvPr>
        </p:nvSpPr>
        <p:spPr>
          <a:xfrm>
            <a:off x="609600" y="1600199"/>
            <a:ext cx="10972800" cy="5191125"/>
          </a:xfrm>
        </p:spPr>
        <p:txBody>
          <a:bodyPr/>
          <a:lstStyle/>
          <a:p>
            <a:r>
              <a:rPr lang="en-US" sz="2200" dirty="0"/>
              <a:t>“Labor or Service” as a single construction was used through most of the 19</a:t>
            </a:r>
            <a:r>
              <a:rPr lang="en-US" sz="2200" baseline="30000" dirty="0"/>
              <a:t>th</a:t>
            </a:r>
            <a:r>
              <a:rPr lang="en-US" sz="2200" dirty="0"/>
              <a:t> century to refer to manual, slave-like labor in statutory and ordinary language and generally carried a negative connotation</a:t>
            </a:r>
          </a:p>
          <a:p>
            <a:endParaRPr lang="en-US" sz="2200" dirty="0"/>
          </a:p>
          <a:p>
            <a:pPr marL="182245" indent="-182245"/>
            <a:r>
              <a:rPr lang="en-US" sz="2200" dirty="0"/>
              <a:t>Collocates “labor” and “service” provided a progressively</a:t>
            </a:r>
            <a:r>
              <a:rPr lang="en-US" sz="2200" dirty="0">
                <a:solidFill>
                  <a:srgbClr val="FF0000"/>
                </a:solidFill>
              </a:rPr>
              <a:t> </a:t>
            </a:r>
            <a:r>
              <a:rPr lang="en-US" sz="2200" dirty="0"/>
              <a:t>broader range of meanings in ordinary language over time of who labors and what labor is </a:t>
            </a:r>
            <a:endParaRPr lang="en-US" sz="2200" dirty="0">
              <a:cs typeface="Arial"/>
            </a:endParaRPr>
          </a:p>
          <a:p>
            <a:endParaRPr lang="en-US" sz="2200" dirty="0"/>
          </a:p>
          <a:p>
            <a:r>
              <a:rPr lang="en-US" sz="2200" dirty="0"/>
              <a:t>A focus (like the court’s) on “labor” alone revealed that it primarily refers to physical, manual, and low-paid labor, which does not fit the activities that clergy perform, which are more cognitive and communicative in nature</a:t>
            </a:r>
          </a:p>
          <a:p>
            <a:pPr lvl="0"/>
            <a:endParaRPr lang="en-US" sz="2200" dirty="0"/>
          </a:p>
          <a:p>
            <a:pPr lvl="0"/>
            <a:r>
              <a:rPr lang="en-US" sz="2200" dirty="0"/>
              <a:t>Finally, it appears that “service” is a better fit for the activities performed by “clergy”, despite the fact that the court did not consider this part of the phrase separate from its role in the construction “labor or service.” </a:t>
            </a:r>
          </a:p>
        </p:txBody>
      </p:sp>
    </p:spTree>
    <p:extLst>
      <p:ext uri="{BB962C8B-B14F-4D97-AF65-F5344CB8AC3E}">
        <p14:creationId xmlns:p14="http://schemas.microsoft.com/office/powerpoint/2010/main" val="2213853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1036-7B38-4F61-8713-63FEE2A96672}"/>
              </a:ext>
            </a:extLst>
          </p:cNvPr>
          <p:cNvSpPr>
            <a:spLocks noGrp="1"/>
          </p:cNvSpPr>
          <p:nvPr>
            <p:ph type="title"/>
          </p:nvPr>
        </p:nvSpPr>
        <p:spPr/>
        <p:txBody>
          <a:bodyPr>
            <a:normAutofit/>
          </a:bodyPr>
          <a:lstStyle/>
          <a:p>
            <a:r>
              <a:rPr lang="en-US" dirty="0"/>
              <a:t>Summary of Researching Historical Cases</a:t>
            </a:r>
            <a:endParaRPr lang="en-US" dirty="0">
              <a:solidFill>
                <a:srgbClr val="FF0000"/>
              </a:solidFill>
            </a:endParaRPr>
          </a:p>
        </p:txBody>
      </p:sp>
      <p:sp>
        <p:nvSpPr>
          <p:cNvPr id="3" name="Content Placeholder 2">
            <a:extLst>
              <a:ext uri="{FF2B5EF4-FFF2-40B4-BE49-F238E27FC236}">
                <a16:creationId xmlns:a16="http://schemas.microsoft.com/office/drawing/2014/main" id="{50F3AFDE-9803-4346-B22B-34C39AC6882E}"/>
              </a:ext>
            </a:extLst>
          </p:cNvPr>
          <p:cNvSpPr>
            <a:spLocks noGrp="1"/>
          </p:cNvSpPr>
          <p:nvPr>
            <p:ph idx="1"/>
          </p:nvPr>
        </p:nvSpPr>
        <p:spPr>
          <a:xfrm>
            <a:off x="609600" y="1600200"/>
            <a:ext cx="11125200" cy="4876800"/>
          </a:xfrm>
        </p:spPr>
        <p:txBody>
          <a:bodyPr/>
          <a:lstStyle/>
          <a:p>
            <a:pPr lvl="0"/>
            <a:r>
              <a:rPr lang="en-US" dirty="0"/>
              <a:t>Thus, it appears that the Court got the ordinary meaning argument correct based on corpus analysis</a:t>
            </a:r>
          </a:p>
          <a:p>
            <a:pPr lvl="1"/>
            <a:r>
              <a:rPr lang="en-US" dirty="0"/>
              <a:t>The statute could apply to the clergy hired under contract by a church, but it would be an outlying use, notwithstanding the fact that the statute includes “labor or service of any kind.” </a:t>
            </a:r>
          </a:p>
          <a:p>
            <a:pPr lvl="1"/>
            <a:r>
              <a:rPr lang="en-US" dirty="0"/>
              <a:t>As for clergy not being listed among the exceptions, the argument may not be as strong as it initially seemed.</a:t>
            </a:r>
          </a:p>
          <a:p>
            <a:pPr lvl="1"/>
            <a:r>
              <a:rPr lang="en-US" dirty="0"/>
              <a:t>The history of usage in statutory and ordinary language do support the Court’s decision.</a:t>
            </a:r>
          </a:p>
          <a:p>
            <a:r>
              <a:rPr lang="en-US" dirty="0"/>
              <a:t>Here, we have attempted to strengthen the use of corpus linguistic analysis by</a:t>
            </a:r>
          </a:p>
          <a:p>
            <a:pPr lvl="1"/>
            <a:r>
              <a:rPr lang="en-US" dirty="0"/>
              <a:t>relying on doubly dissociated terms, such as “labor” and “clergy” </a:t>
            </a:r>
          </a:p>
          <a:p>
            <a:pPr lvl="1"/>
            <a:r>
              <a:rPr lang="en-US" dirty="0"/>
              <a:t>highlighting the value of creating or consulting specialized and reference corpora</a:t>
            </a:r>
          </a:p>
          <a:p>
            <a:pPr lvl="1"/>
            <a:r>
              <a:rPr lang="en-US" dirty="0"/>
              <a:t>exploring inferences from collocational information in addition to the frequency of words</a:t>
            </a:r>
          </a:p>
          <a:p>
            <a:r>
              <a:rPr lang="en-US" dirty="0"/>
              <a:t>Our goal has been to demonstrate how corpus analysis can be of help in exploring historical cases, for which introspection about meaning is unavailable. </a:t>
            </a:r>
          </a:p>
        </p:txBody>
      </p:sp>
    </p:spTree>
    <p:extLst>
      <p:ext uri="{BB962C8B-B14F-4D97-AF65-F5344CB8AC3E}">
        <p14:creationId xmlns:p14="http://schemas.microsoft.com/office/powerpoint/2010/main" val="286242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D9C24A-F9E6-4267-AF5E-B9123FB942F8}"/>
              </a:ext>
            </a:extLst>
          </p:cNvPr>
          <p:cNvSpPr>
            <a:spLocks noGrp="1"/>
          </p:cNvSpPr>
          <p:nvPr>
            <p:ph type="title"/>
          </p:nvPr>
        </p:nvSpPr>
        <p:spPr/>
        <p:txBody>
          <a:bodyPr/>
          <a:lstStyle/>
          <a:p>
            <a:r>
              <a:rPr lang="en-US" dirty="0">
                <a:solidFill>
                  <a:schemeClr val="bg1"/>
                </a:solidFill>
              </a:rPr>
              <a:t>Thank you!</a:t>
            </a:r>
          </a:p>
        </p:txBody>
      </p:sp>
      <p:sp>
        <p:nvSpPr>
          <p:cNvPr id="5" name="Text Placeholder 4">
            <a:extLst>
              <a:ext uri="{FF2B5EF4-FFF2-40B4-BE49-F238E27FC236}">
                <a16:creationId xmlns:a16="http://schemas.microsoft.com/office/drawing/2014/main" id="{F8B02239-35C0-4458-B717-6B3A8D3173FD}"/>
              </a:ext>
            </a:extLst>
          </p:cNvPr>
          <p:cNvSpPr>
            <a:spLocks noGrp="1"/>
          </p:cNvSpPr>
          <p:nvPr>
            <p:ph type="body" idx="1"/>
          </p:nvPr>
        </p:nvSpPr>
        <p:spPr/>
        <p:txBody>
          <a:bodyPr>
            <a:normAutofit fontScale="92500" lnSpcReduction="10000"/>
          </a:bodyPr>
          <a:lstStyle/>
          <a:p>
            <a:r>
              <a:rPr lang="en-US" dirty="0">
                <a:solidFill>
                  <a:schemeClr val="bg1"/>
                </a:solidFill>
              </a:rPr>
              <a:t>Tammy Gales </a:t>
            </a:r>
          </a:p>
          <a:p>
            <a:pPr marL="342900" indent="-342900">
              <a:buFont typeface="Arial" panose="020B0604020202020204" pitchFamily="34" charset="0"/>
              <a:buChar char="•"/>
            </a:pPr>
            <a:r>
              <a:rPr lang="en-US" dirty="0">
                <a:solidFill>
                  <a:schemeClr val="bg1"/>
                </a:solidFill>
                <a:hlinkClick r:id="rId2"/>
              </a:rPr>
              <a:t>Tammy.A.Gales@Hofstra.edu</a:t>
            </a:r>
            <a:endParaRPr lang="en-US" dirty="0">
              <a:solidFill>
                <a:schemeClr val="bg1"/>
              </a:solidFill>
            </a:endParaRPr>
          </a:p>
          <a:p>
            <a:r>
              <a:rPr lang="en-US" dirty="0">
                <a:solidFill>
                  <a:schemeClr val="bg1"/>
                </a:solidFill>
              </a:rPr>
              <a:t>Lawrence M. Solan</a:t>
            </a:r>
          </a:p>
          <a:p>
            <a:pPr marL="342900" indent="-342900">
              <a:buFont typeface="Arial" panose="020B0604020202020204" pitchFamily="34" charset="0"/>
              <a:buChar char="•"/>
            </a:pPr>
            <a:r>
              <a:rPr lang="en-US">
                <a:solidFill>
                  <a:schemeClr val="bg1"/>
                </a:solidFill>
                <a:hlinkClick r:id="rId3"/>
              </a:rPr>
              <a:t>larry.solan@brooklaw.</a:t>
            </a:r>
            <a:r>
              <a:rPr lang="en-US" dirty="0">
                <a:solidFill>
                  <a:schemeClr val="bg1"/>
                </a:solidFill>
                <a:hlinkClick r:id="rId3"/>
              </a:rPr>
              <a:t>edu</a:t>
            </a:r>
            <a:r>
              <a:rPr lang="en-US" dirty="0">
                <a:solidFill>
                  <a:schemeClr val="bg1"/>
                </a:solidFill>
              </a:rPr>
              <a:t> </a:t>
            </a:r>
          </a:p>
        </p:txBody>
      </p:sp>
      <p:pic>
        <p:nvPicPr>
          <p:cNvPr id="6" name="Picture 5">
            <a:extLst>
              <a:ext uri="{FF2B5EF4-FFF2-40B4-BE49-F238E27FC236}">
                <a16:creationId xmlns:a16="http://schemas.microsoft.com/office/drawing/2014/main" id="{3874B8E2-E6D0-4261-A52B-6B6A3C21A8FE}"/>
              </a:ext>
            </a:extLst>
          </p:cNvPr>
          <p:cNvPicPr>
            <a:picLocks noChangeAspect="1"/>
          </p:cNvPicPr>
          <p:nvPr/>
        </p:nvPicPr>
        <p:blipFill>
          <a:blip r:embed="rId4"/>
          <a:stretch>
            <a:fillRect/>
          </a:stretch>
        </p:blipFill>
        <p:spPr>
          <a:xfrm>
            <a:off x="6188369" y="739487"/>
            <a:ext cx="5137914" cy="3397393"/>
          </a:xfrm>
          <a:prstGeom prst="rect">
            <a:avLst/>
          </a:prstGeom>
        </p:spPr>
      </p:pic>
    </p:spTree>
    <p:extLst>
      <p:ext uri="{BB962C8B-B14F-4D97-AF65-F5344CB8AC3E}">
        <p14:creationId xmlns:p14="http://schemas.microsoft.com/office/powerpoint/2010/main" val="401503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9229-3CB0-4019-A793-A3A1E0D0B037}"/>
              </a:ext>
            </a:extLst>
          </p:cNvPr>
          <p:cNvSpPr>
            <a:spLocks noGrp="1"/>
          </p:cNvSpPr>
          <p:nvPr>
            <p:ph type="title"/>
          </p:nvPr>
        </p:nvSpPr>
        <p:spPr/>
        <p:txBody>
          <a:bodyPr/>
          <a:lstStyle/>
          <a:p>
            <a:pPr algn="ctr"/>
            <a:r>
              <a:rPr lang="en-US" dirty="0"/>
              <a:t>This Project: A Case Study</a:t>
            </a:r>
          </a:p>
        </p:txBody>
      </p:sp>
      <p:sp>
        <p:nvSpPr>
          <p:cNvPr id="3" name="Content Placeholder 2">
            <a:extLst>
              <a:ext uri="{FF2B5EF4-FFF2-40B4-BE49-F238E27FC236}">
                <a16:creationId xmlns:a16="http://schemas.microsoft.com/office/drawing/2014/main" id="{66DD737B-323A-47AD-A624-1692394C5762}"/>
              </a:ext>
            </a:extLst>
          </p:cNvPr>
          <p:cNvSpPr>
            <a:spLocks noGrp="1"/>
          </p:cNvSpPr>
          <p:nvPr>
            <p:ph idx="1"/>
          </p:nvPr>
        </p:nvSpPr>
        <p:spPr/>
        <p:txBody>
          <a:bodyPr/>
          <a:lstStyle/>
          <a:p>
            <a:endParaRPr lang="en-US" dirty="0"/>
          </a:p>
          <a:p>
            <a:pPr marL="182245" indent="-182245"/>
            <a:r>
              <a:rPr lang="en-US" dirty="0"/>
              <a:t>Building on earlier work, we attempt to use corpus linguistic methods to investigate a case that addresses two concepts: </a:t>
            </a:r>
            <a:r>
              <a:rPr lang="en-US" dirty="0">
                <a:solidFill>
                  <a:srgbClr val="000000"/>
                </a:solidFill>
              </a:rPr>
              <a:t>1) </a:t>
            </a:r>
            <a:r>
              <a:rPr lang="en-US" dirty="0"/>
              <a:t>change that may have occurred in language between the statute’s enactment and the case at hand, or between the enactment and the present, and 2) ordinary versus statutory meaning.</a:t>
            </a:r>
            <a:endParaRPr lang="en-US" dirty="0">
              <a:cs typeface="Arial"/>
            </a:endParaRPr>
          </a:p>
          <a:p>
            <a:endParaRPr lang="en-US" dirty="0"/>
          </a:p>
          <a:p>
            <a:pPr lvl="1"/>
            <a:r>
              <a:rPr lang="en-US" i="1" dirty="0"/>
              <a:t>Church of the Holy Trinity v. United States </a:t>
            </a:r>
            <a:r>
              <a:rPr lang="en-US" dirty="0"/>
              <a:t>(1892)</a:t>
            </a:r>
            <a:r>
              <a:rPr lang="en-US" i="1" dirty="0"/>
              <a:t> </a:t>
            </a:r>
            <a:endParaRPr lang="en-US" dirty="0"/>
          </a:p>
        </p:txBody>
      </p:sp>
      <p:pic>
        <p:nvPicPr>
          <p:cNvPr id="4" name="Picture 3">
            <a:extLst>
              <a:ext uri="{FF2B5EF4-FFF2-40B4-BE49-F238E27FC236}">
                <a16:creationId xmlns:a16="http://schemas.microsoft.com/office/drawing/2014/main" id="{0B99BBD5-8BD4-4FF0-A125-C6CCFD476A23}"/>
              </a:ext>
            </a:extLst>
          </p:cNvPr>
          <p:cNvPicPr>
            <a:picLocks noChangeAspect="1"/>
          </p:cNvPicPr>
          <p:nvPr/>
        </p:nvPicPr>
        <p:blipFill>
          <a:blip r:embed="rId2"/>
          <a:stretch>
            <a:fillRect/>
          </a:stretch>
        </p:blipFill>
        <p:spPr>
          <a:xfrm>
            <a:off x="7124700" y="3990975"/>
            <a:ext cx="2003911" cy="2676821"/>
          </a:xfrm>
          <a:prstGeom prst="rect">
            <a:avLst/>
          </a:prstGeom>
        </p:spPr>
      </p:pic>
    </p:spTree>
    <p:extLst>
      <p:ext uri="{BB962C8B-B14F-4D97-AF65-F5344CB8AC3E}">
        <p14:creationId xmlns:p14="http://schemas.microsoft.com/office/powerpoint/2010/main" val="147017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2403-5D84-496B-9163-25201973FD15}"/>
              </a:ext>
            </a:extLst>
          </p:cNvPr>
          <p:cNvSpPr>
            <a:spLocks noGrp="1"/>
          </p:cNvSpPr>
          <p:nvPr>
            <p:ph type="title"/>
          </p:nvPr>
        </p:nvSpPr>
        <p:spPr/>
        <p:txBody>
          <a:bodyPr/>
          <a:lstStyle/>
          <a:p>
            <a:pPr algn="ctr"/>
            <a:r>
              <a:rPr lang="en-US" dirty="0"/>
              <a:t>Alien Contract Labor Law (1885)</a:t>
            </a:r>
          </a:p>
        </p:txBody>
      </p:sp>
      <p:sp>
        <p:nvSpPr>
          <p:cNvPr id="3" name="Content Placeholder 2">
            <a:extLst>
              <a:ext uri="{FF2B5EF4-FFF2-40B4-BE49-F238E27FC236}">
                <a16:creationId xmlns:a16="http://schemas.microsoft.com/office/drawing/2014/main" id="{A1B36471-A4F0-4642-9A55-65A0B3EE42E0}"/>
              </a:ext>
            </a:extLst>
          </p:cNvPr>
          <p:cNvSpPr>
            <a:spLocks noGrp="1"/>
          </p:cNvSpPr>
          <p:nvPr>
            <p:ph idx="1"/>
          </p:nvPr>
        </p:nvSpPr>
        <p:spPr>
          <a:xfrm>
            <a:off x="609600" y="1600200"/>
            <a:ext cx="10877550" cy="4876800"/>
          </a:xfrm>
        </p:spPr>
        <p:txBody>
          <a:bodyPr/>
          <a:lstStyle/>
          <a:p>
            <a:pPr marL="0" indent="0">
              <a:buNone/>
            </a:pPr>
            <a:endParaRPr lang="en-US" dirty="0"/>
          </a:p>
          <a:p>
            <a:pPr marL="0" indent="0">
              <a:buNone/>
            </a:pPr>
            <a:r>
              <a:rPr lang="en-US" dirty="0"/>
              <a:t>…it shall be unlawful for any person, company, partnership, or corporation, in any manner whatsoever, to prepay the transportation, or in any way assist or encourage the importation or migration of any alien or aliens, any foreigner or foreigners, into the United States, … under contract or agreement, …</a:t>
            </a:r>
            <a:r>
              <a:rPr lang="en-US" b="1" dirty="0"/>
              <a:t> </a:t>
            </a:r>
            <a:r>
              <a:rPr lang="en-US" b="1" i="1" dirty="0">
                <a:solidFill>
                  <a:schemeClr val="accent1">
                    <a:lumMod val="75000"/>
                  </a:schemeClr>
                </a:solidFill>
              </a:rPr>
              <a:t>to perform labor or service of any kind</a:t>
            </a:r>
            <a:r>
              <a:rPr lang="en-US" b="1" i="1" dirty="0"/>
              <a:t> </a:t>
            </a:r>
            <a:r>
              <a:rPr lang="en-US" dirty="0"/>
              <a:t>in the United States, its Territories, or the District of Columbia.</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91078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C999-76C8-4C56-BB12-65E36B2E3AF8}"/>
              </a:ext>
            </a:extLst>
          </p:cNvPr>
          <p:cNvSpPr>
            <a:spLocks noGrp="1"/>
          </p:cNvSpPr>
          <p:nvPr>
            <p:ph type="title"/>
          </p:nvPr>
        </p:nvSpPr>
        <p:spPr/>
        <p:txBody>
          <a:bodyPr/>
          <a:lstStyle/>
          <a:p>
            <a:pPr algn="ctr"/>
            <a:r>
              <a:rPr lang="en-US" dirty="0"/>
              <a:t>Section 5: Exemptions</a:t>
            </a:r>
          </a:p>
        </p:txBody>
      </p:sp>
      <p:sp>
        <p:nvSpPr>
          <p:cNvPr id="3" name="Content Placeholder 2">
            <a:extLst>
              <a:ext uri="{FF2B5EF4-FFF2-40B4-BE49-F238E27FC236}">
                <a16:creationId xmlns:a16="http://schemas.microsoft.com/office/drawing/2014/main" id="{2918EACB-16BE-409E-833E-C997CD7BD995}"/>
              </a:ext>
            </a:extLst>
          </p:cNvPr>
          <p:cNvSpPr>
            <a:spLocks noGrp="1"/>
          </p:cNvSpPr>
          <p:nvPr>
            <p:ph idx="1"/>
          </p:nvPr>
        </p:nvSpPr>
        <p:spPr>
          <a:xfrm>
            <a:off x="609600" y="1600200"/>
            <a:ext cx="10877550" cy="4876800"/>
          </a:xfrm>
        </p:spPr>
        <p:txBody>
          <a:bodyPr/>
          <a:lstStyle/>
          <a:p>
            <a:pPr marL="0" indent="0">
              <a:buNone/>
            </a:pPr>
            <a:endParaRPr lang="en-US" dirty="0"/>
          </a:p>
          <a:p>
            <a:pPr marL="0" indent="0">
              <a:buNone/>
            </a:pPr>
            <a:r>
              <a:rPr lang="en-US" dirty="0"/>
              <a:t>“Skilled labor” of various sorts exempted:</a:t>
            </a:r>
          </a:p>
          <a:p>
            <a:pPr marL="0" indent="0">
              <a:buNone/>
            </a:pPr>
            <a:endParaRPr lang="en-US" dirty="0"/>
          </a:p>
          <a:p>
            <a:pPr marL="0" indent="0">
              <a:buNone/>
            </a:pPr>
            <a:r>
              <a:rPr lang="en-US" dirty="0"/>
              <a:t>nor shall the provisions of this act apply to </a:t>
            </a:r>
            <a:r>
              <a:rPr lang="en-US" b="1" i="1" dirty="0">
                <a:solidFill>
                  <a:schemeClr val="accent1">
                    <a:lumMod val="75000"/>
                  </a:schemeClr>
                </a:solidFill>
              </a:rPr>
              <a:t>professional actors, artists, lecturers or singers, nor to persons employed strictly as personal or domestic servants</a:t>
            </a:r>
            <a:r>
              <a:rPr lang="en-US" b="1" dirty="0"/>
              <a:t>; </a:t>
            </a:r>
            <a:r>
              <a:rPr lang="en-US" dirty="0"/>
              <a:t>provided that nothing in this act shall be construed as prohibiting any individual from assisting any member of his family or any relative or personal friend to migrate from any foreign country to the United States for the purpose of settlement here.</a:t>
            </a:r>
          </a:p>
        </p:txBody>
      </p:sp>
    </p:spTree>
    <p:extLst>
      <p:ext uri="{BB962C8B-B14F-4D97-AF65-F5344CB8AC3E}">
        <p14:creationId xmlns:p14="http://schemas.microsoft.com/office/powerpoint/2010/main" val="320694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A525-7B49-4C6C-8F9E-ED6FA6CA0CC9}"/>
              </a:ext>
            </a:extLst>
          </p:cNvPr>
          <p:cNvSpPr>
            <a:spLocks noGrp="1"/>
          </p:cNvSpPr>
          <p:nvPr>
            <p:ph type="title"/>
          </p:nvPr>
        </p:nvSpPr>
        <p:spPr/>
        <p:txBody>
          <a:bodyPr/>
          <a:lstStyle/>
          <a:p>
            <a:pPr algn="ctr"/>
            <a:r>
              <a:rPr lang="en-US" dirty="0"/>
              <a:t>Do the exceptions fit?  Not clear.</a:t>
            </a:r>
          </a:p>
        </p:txBody>
      </p:sp>
      <p:sp>
        <p:nvSpPr>
          <p:cNvPr id="3" name="Content Placeholder 2">
            <a:extLst>
              <a:ext uri="{FF2B5EF4-FFF2-40B4-BE49-F238E27FC236}">
                <a16:creationId xmlns:a16="http://schemas.microsoft.com/office/drawing/2014/main" id="{439171AA-E8F8-4444-9AEF-BB48434C8692}"/>
              </a:ext>
            </a:extLst>
          </p:cNvPr>
          <p:cNvSpPr>
            <a:spLocks noGrp="1"/>
          </p:cNvSpPr>
          <p:nvPr>
            <p:ph idx="1"/>
          </p:nvPr>
        </p:nvSpPr>
        <p:spPr/>
        <p:txBody>
          <a:bodyPr/>
          <a:lstStyle/>
          <a:p>
            <a:r>
              <a:rPr lang="en-US" dirty="0"/>
              <a:t>According to the </a:t>
            </a:r>
            <a:r>
              <a:rPr lang="en-US" i="1" dirty="0"/>
              <a:t>Oxford Concise Dictionary of the Christian Church</a:t>
            </a:r>
            <a:r>
              <a:rPr lang="en-US" dirty="0"/>
              <a:t>, 3</a:t>
            </a:r>
            <a:r>
              <a:rPr lang="en-US" baseline="30000" dirty="0"/>
              <a:t>rd</a:t>
            </a:r>
            <a:r>
              <a:rPr lang="en-US" dirty="0"/>
              <a:t> Ed. (2014), “</a:t>
            </a:r>
            <a:r>
              <a:rPr lang="en-US" b="1" u="sng" dirty="0">
                <a:solidFill>
                  <a:schemeClr val="accent1">
                    <a:lumMod val="75000"/>
                  </a:schemeClr>
                </a:solidFill>
              </a:rPr>
              <a:t>lecturers</a:t>
            </a:r>
            <a:r>
              <a:rPr lang="en-US" dirty="0"/>
              <a:t>”:  </a:t>
            </a:r>
          </a:p>
          <a:p>
            <a:pPr lvl="1"/>
            <a:r>
              <a:rPr lang="en-US" dirty="0"/>
              <a:t>“were originally ordained stipendiary ministers (often deacons), appointed in the century after 1559 by town corporations, parishes, and occasionally by individual laymen, to provide regular frequent preaching. …” </a:t>
            </a:r>
          </a:p>
          <a:p>
            <a:endParaRPr lang="en-US" dirty="0"/>
          </a:p>
          <a:p>
            <a:r>
              <a:rPr lang="en-US" dirty="0"/>
              <a:t>Also from Wikipedia:</a:t>
            </a:r>
          </a:p>
          <a:p>
            <a:pPr lvl="1"/>
            <a:r>
              <a:rPr lang="en-US" dirty="0"/>
              <a:t>“In the Church of England, a lecturer is typically a junior or assistant curate serving in a parish. It is a historic title which has fallen out of regular use. Several churches in the UK have clergy identified by the ancient title lecturer, including many London churches, St. Mary's Church, Nottingham and Carlisle Cathedral.”</a:t>
            </a:r>
          </a:p>
          <a:p>
            <a:pPr marL="0" indent="0">
              <a:buNone/>
            </a:pPr>
            <a:r>
              <a:rPr lang="en-US" dirty="0"/>
              <a:t>	</a:t>
            </a:r>
          </a:p>
          <a:p>
            <a:pPr marL="0" indent="0">
              <a:buNone/>
            </a:pPr>
            <a:r>
              <a:rPr lang="en-US" dirty="0"/>
              <a:t>	</a:t>
            </a:r>
            <a:r>
              <a:rPr lang="en-US" sz="2000" i="1" dirty="0"/>
              <a:t>(Thanks to Bill Eskridge)</a:t>
            </a:r>
          </a:p>
        </p:txBody>
      </p:sp>
    </p:spTree>
    <p:extLst>
      <p:ext uri="{BB962C8B-B14F-4D97-AF65-F5344CB8AC3E}">
        <p14:creationId xmlns:p14="http://schemas.microsoft.com/office/powerpoint/2010/main" val="403543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9045-6297-4D4A-9A7E-315843CE1673}"/>
              </a:ext>
            </a:extLst>
          </p:cNvPr>
          <p:cNvSpPr>
            <a:spLocks noGrp="1"/>
          </p:cNvSpPr>
          <p:nvPr>
            <p:ph type="title"/>
          </p:nvPr>
        </p:nvSpPr>
        <p:spPr/>
        <p:txBody>
          <a:bodyPr/>
          <a:lstStyle/>
          <a:p>
            <a:pPr algn="ctr"/>
            <a:r>
              <a:rPr lang="en-US" dirty="0"/>
              <a:t>US </a:t>
            </a:r>
            <a:r>
              <a:rPr lang="en-US" dirty="0" err="1"/>
              <a:t>S.Ct</a:t>
            </a:r>
            <a:r>
              <a:rPr lang="en-US" dirty="0"/>
              <a:t>. Decision (1892)	</a:t>
            </a:r>
          </a:p>
        </p:txBody>
      </p:sp>
      <p:sp>
        <p:nvSpPr>
          <p:cNvPr id="3" name="Content Placeholder 2">
            <a:extLst>
              <a:ext uri="{FF2B5EF4-FFF2-40B4-BE49-F238E27FC236}">
                <a16:creationId xmlns:a16="http://schemas.microsoft.com/office/drawing/2014/main" id="{77B1E70E-AB5E-4F5E-9717-144EB039B493}"/>
              </a:ext>
            </a:extLst>
          </p:cNvPr>
          <p:cNvSpPr>
            <a:spLocks noGrp="1"/>
          </p:cNvSpPr>
          <p:nvPr>
            <p:ph idx="1"/>
          </p:nvPr>
        </p:nvSpPr>
        <p:spPr>
          <a:xfrm>
            <a:off x="609600" y="1600200"/>
            <a:ext cx="10972800" cy="5143500"/>
          </a:xfrm>
        </p:spPr>
        <p:txBody>
          <a:bodyPr/>
          <a:lstStyle/>
          <a:p>
            <a:pPr marL="182245" indent="-182245"/>
            <a:r>
              <a:rPr lang="en-US" dirty="0"/>
              <a:t>The statute does not apply to this case.</a:t>
            </a:r>
            <a:endParaRPr lang="en-US" dirty="0">
              <a:cs typeface="Arial"/>
            </a:endParaRPr>
          </a:p>
          <a:p>
            <a:pPr marL="456882" lvl="1" indent="-182245"/>
            <a:r>
              <a:rPr lang="en-US" dirty="0">
                <a:cs typeface="Arial"/>
              </a:rPr>
              <a:t>Justice Brewer, unanimous</a:t>
            </a:r>
          </a:p>
          <a:p>
            <a:pPr marL="182245" indent="-182245"/>
            <a:endParaRPr lang="en-US" dirty="0"/>
          </a:p>
          <a:p>
            <a:pPr marL="456882" lvl="1" indent="-182245"/>
            <a:r>
              <a:rPr lang="en-US" i="1" dirty="0"/>
              <a:t>“It is a familiar rule, that a thing may be within the letter of the statute and yet not within the statute, because not within its spirit, nor within the intention of its makers.” </a:t>
            </a:r>
          </a:p>
          <a:p>
            <a:pPr marL="182245" indent="-182245"/>
            <a:endParaRPr lang="en-US" dirty="0">
              <a:cs typeface="Arial"/>
            </a:endParaRPr>
          </a:p>
          <a:p>
            <a:pPr marL="182245" indent="-182245"/>
            <a:r>
              <a:rPr lang="en-US" dirty="0">
                <a:cs typeface="Arial"/>
              </a:rPr>
              <a:t>Legislative Intent: to restrict </a:t>
            </a:r>
            <a:r>
              <a:rPr lang="en-US" dirty="0"/>
              <a:t>large capitalists in contracting with agents abroad for the shipment of great numbers of an ignorant and servile class of foreign, low-paid laborers, which had the effect of breaking down the U.S. labor market</a:t>
            </a:r>
          </a:p>
          <a:p>
            <a:pPr marL="456882" lvl="1" indent="-182245"/>
            <a:endParaRPr lang="en-US" dirty="0">
              <a:cs typeface="Arial"/>
              <a:sym typeface="Wingdings" panose="05000000000000000000" pitchFamily="2" charset="2"/>
            </a:endParaRPr>
          </a:p>
          <a:p>
            <a:pPr marL="456882" lvl="1" indent="-182245"/>
            <a:r>
              <a:rPr lang="en-US" dirty="0">
                <a:cs typeface="Arial"/>
                <a:sym typeface="Wingdings" panose="05000000000000000000" pitchFamily="2" charset="2"/>
              </a:rPr>
              <a:t> “But i</a:t>
            </a:r>
            <a:r>
              <a:rPr lang="en-US" dirty="0"/>
              <a:t>t was never suggested that we had a surplus of “brain toilers”, nor that the market for Christian ministers was depressed by foreign competition.” </a:t>
            </a:r>
            <a:endParaRPr lang="en-US" dirty="0">
              <a:cs typeface="Arial"/>
            </a:endParaRPr>
          </a:p>
          <a:p>
            <a:pPr marL="182245" indent="-182245"/>
            <a:endParaRPr lang="en-US" dirty="0">
              <a:cs typeface="Arial"/>
            </a:endParaRPr>
          </a:p>
        </p:txBody>
      </p:sp>
    </p:spTree>
    <p:extLst>
      <p:ext uri="{BB962C8B-B14F-4D97-AF65-F5344CB8AC3E}">
        <p14:creationId xmlns:p14="http://schemas.microsoft.com/office/powerpoint/2010/main" val="333111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E241-76B7-4F29-A100-1C3E827BC4B7}"/>
              </a:ext>
            </a:extLst>
          </p:cNvPr>
          <p:cNvSpPr>
            <a:spLocks noGrp="1"/>
          </p:cNvSpPr>
          <p:nvPr>
            <p:ph type="title"/>
          </p:nvPr>
        </p:nvSpPr>
        <p:spPr/>
        <p:txBody>
          <a:bodyPr/>
          <a:lstStyle/>
          <a:p>
            <a:pPr algn="ctr"/>
            <a:r>
              <a:rPr lang="en-US" dirty="0"/>
              <a:t>The Court’s Arguments	</a:t>
            </a:r>
          </a:p>
        </p:txBody>
      </p:sp>
      <p:sp>
        <p:nvSpPr>
          <p:cNvPr id="3" name="Content Placeholder 2">
            <a:extLst>
              <a:ext uri="{FF2B5EF4-FFF2-40B4-BE49-F238E27FC236}">
                <a16:creationId xmlns:a16="http://schemas.microsoft.com/office/drawing/2014/main" id="{34F85422-775B-42DB-BF3F-09AF440F7169}"/>
              </a:ext>
            </a:extLst>
          </p:cNvPr>
          <p:cNvSpPr>
            <a:spLocks noGrp="1"/>
          </p:cNvSpPr>
          <p:nvPr>
            <p:ph idx="1"/>
          </p:nvPr>
        </p:nvSpPr>
        <p:spPr/>
        <p:txBody>
          <a:bodyPr/>
          <a:lstStyle/>
          <a:p>
            <a:r>
              <a:rPr lang="en-US" b="1" dirty="0">
                <a:solidFill>
                  <a:schemeClr val="accent1">
                    <a:lumMod val="75000"/>
                  </a:schemeClr>
                </a:solidFill>
              </a:rPr>
              <a:t>Controversial:</a:t>
            </a:r>
          </a:p>
          <a:p>
            <a:pPr lvl="1"/>
            <a:endParaRPr lang="en-US" dirty="0"/>
          </a:p>
          <a:p>
            <a:pPr lvl="1"/>
            <a:r>
              <a:rPr lang="en-US" dirty="0"/>
              <a:t>Reference to legislative history to argue that the language of the law is subject to broader interpretation than Congress intended</a:t>
            </a:r>
          </a:p>
          <a:p>
            <a:endParaRPr lang="en-US" dirty="0"/>
          </a:p>
          <a:p>
            <a:pPr lvl="1"/>
            <a:r>
              <a:rPr lang="en-US" dirty="0"/>
              <a:t>Inferences drawn from the fact that the United States is a Christian nation</a:t>
            </a:r>
          </a:p>
          <a:p>
            <a:pPr lvl="1"/>
            <a:endParaRPr lang="en-US" dirty="0"/>
          </a:p>
          <a:p>
            <a:r>
              <a:rPr lang="en-US" b="1" dirty="0">
                <a:solidFill>
                  <a:schemeClr val="accent1">
                    <a:lumMod val="75000"/>
                  </a:schemeClr>
                </a:solidFill>
              </a:rPr>
              <a:t>Ordinary Meaning:</a:t>
            </a:r>
          </a:p>
          <a:p>
            <a:endParaRPr lang="en-US" dirty="0"/>
          </a:p>
          <a:p>
            <a:pPr lvl="1"/>
            <a:r>
              <a:rPr lang="en-US" dirty="0"/>
              <a:t>The common understanding of the terms “labor” and “laborers” does not include “preaching” and “preachers”; and it is to be assumed that words and phrases are used in their ordinary meaning</a:t>
            </a:r>
          </a:p>
        </p:txBody>
      </p:sp>
    </p:spTree>
    <p:extLst>
      <p:ext uri="{BB962C8B-B14F-4D97-AF65-F5344CB8AC3E}">
        <p14:creationId xmlns:p14="http://schemas.microsoft.com/office/powerpoint/2010/main" val="1410207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otalTime>3019</TotalTime>
  <Words>2973</Words>
  <Application>Microsoft Office PowerPoint</Application>
  <PresentationFormat>Widescreen</PresentationFormat>
  <Paragraphs>395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Clarity</vt:lpstr>
      <vt:lpstr>Revisiting a classic problem  in statutory interpretation:  Is a minister a laborer?</vt:lpstr>
      <vt:lpstr>Corpus Linguistics used to determine “ordinary meaning” of statutes and “original public meaning” of Constitution </vt:lpstr>
      <vt:lpstr>Criteria for Efficacious Use of Corpus Analysis (Solan and Gales, 2017)</vt:lpstr>
      <vt:lpstr>This Project: A Case Study</vt:lpstr>
      <vt:lpstr>Alien Contract Labor Law (1885)</vt:lpstr>
      <vt:lpstr>Section 5: Exemptions</vt:lpstr>
      <vt:lpstr>Do the exceptions fit?  Not clear.</vt:lpstr>
      <vt:lpstr>US S.Ct. Decision (1892) </vt:lpstr>
      <vt:lpstr>The Court’s Arguments </vt:lpstr>
      <vt:lpstr>Corpus Inquiries</vt:lpstr>
      <vt:lpstr>Research Queries</vt:lpstr>
      <vt:lpstr>1a. “Labor or Service” in Statutory Language</vt:lpstr>
      <vt:lpstr>Fugitive Slave Acts of 1793 &amp; 1850</vt:lpstr>
      <vt:lpstr>Current Federal Statute barring forced labor</vt:lpstr>
      <vt:lpstr>“labor or service” in USSL</vt:lpstr>
      <vt:lpstr>Meaning of “labor or service” in Statutes</vt:lpstr>
      <vt:lpstr>1st Period (1789-1863)</vt:lpstr>
      <vt:lpstr>2nd Period (1881-1907) </vt:lpstr>
      <vt:lpstr>3rd Period (1925-present)</vt:lpstr>
      <vt:lpstr>1b. Ordinary Meaning of “labor or service”</vt:lpstr>
      <vt:lpstr>Google Books Ngram Viewer “labor or service”</vt:lpstr>
      <vt:lpstr>“Labor or Service”: Composition or Construction?</vt:lpstr>
      <vt:lpstr>Additionally… “labor or service of any kind” </vt:lpstr>
      <vt:lpstr>Court Opinion</vt:lpstr>
      <vt:lpstr>2a. What does “labor” mean?</vt:lpstr>
      <vt:lpstr>So, what is “labor” in ordinary meaning?</vt:lpstr>
      <vt:lpstr>2b. Who “labors”?</vt:lpstr>
      <vt:lpstr>Qualities of those who “labor”</vt:lpstr>
      <vt:lpstr>So, who “labors” in ordinary meaning? </vt:lpstr>
      <vt:lpstr>3a. What do “clergy” do?</vt:lpstr>
      <vt:lpstr>Cognitive &amp; Communicative Verbs</vt:lpstr>
      <vt:lpstr>So, what do “clergy” do?</vt:lpstr>
      <vt:lpstr>3b. Why not “service”?</vt:lpstr>
      <vt:lpstr>So, do “clergy” provide “service”? </vt:lpstr>
      <vt:lpstr>Summary of Holy Trinity Church</vt:lpstr>
      <vt:lpstr>Summary of Researching Historical Cases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presentation ever! </dc:title>
  <dc:creator>Tammy Gales</dc:creator>
  <cp:lastModifiedBy>Clark D Cunningham</cp:lastModifiedBy>
  <cp:revision>314</cp:revision>
  <dcterms:created xsi:type="dcterms:W3CDTF">2018-04-02T19:14:58Z</dcterms:created>
  <dcterms:modified xsi:type="dcterms:W3CDTF">2019-10-18T02:50:16Z</dcterms:modified>
</cp:coreProperties>
</file>